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notesSlides/notesSlide6.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4" r:id="rId11"/>
    <p:sldId id="265" r:id="rId12"/>
  </p:sldIdLst>
  <p:sldSz cx="18300700" cy="10299700"/>
  <p:notesSz cx="18300700" cy="10299700"/>
  <p:defaultTextStyle>
    <a:defPPr>
      <a:defRPr kern="0"/>
    </a:defPPr>
  </p:defaultTextStyle>
  <p:extLst>
    <p:ext uri="{EFAFB233-063F-42B5-8137-9DF3F51BA10A}">
      <p15:sldGuideLst xmlns:p15="http://schemas.microsoft.com/office/powerpoint/2012/main" xmlns="">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513" autoAdjust="0"/>
  </p:normalViewPr>
  <p:slideViewPr>
    <p:cSldViewPr>
      <p:cViewPr varScale="1">
        <p:scale>
          <a:sx n="44" d="100"/>
          <a:sy n="44" d="100"/>
        </p:scale>
        <p:origin x="-876" y="-114"/>
      </p:cViewPr>
      <p:guideLst>
        <p:guide orient="horz" pos="2880"/>
        <p:guide pos="216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9563" cy="51593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10366375" y="0"/>
            <a:ext cx="7929563" cy="515938"/>
          </a:xfrm>
          <a:prstGeom prst="rect">
            <a:avLst/>
          </a:prstGeom>
        </p:spPr>
        <p:txBody>
          <a:bodyPr vert="horz" lIns="91440" tIns="45720" rIns="91440" bIns="45720" rtlCol="0"/>
          <a:lstStyle>
            <a:lvl1pPr algn="r">
              <a:defRPr sz="1200"/>
            </a:lvl1pPr>
          </a:lstStyle>
          <a:p>
            <a:fld id="{3C6FC326-615E-4FA4-A1DB-839BCC17E5B4}" type="datetimeFigureOut">
              <a:rPr lang="en-US" smtClean="0"/>
              <a:pPr/>
              <a:t>2/21/2025</a:t>
            </a:fld>
            <a:endParaRPr lang="en-US"/>
          </a:p>
        </p:txBody>
      </p:sp>
      <p:sp>
        <p:nvSpPr>
          <p:cNvPr id="4" name="Slide Image Placeholder 3"/>
          <p:cNvSpPr>
            <a:spLocks noGrp="1" noRot="1" noChangeAspect="1"/>
          </p:cNvSpPr>
          <p:nvPr>
            <p:ph type="sldImg" idx="2"/>
          </p:nvPr>
        </p:nvSpPr>
        <p:spPr>
          <a:xfrm>
            <a:off x="6061075" y="1287463"/>
            <a:ext cx="6178550" cy="34766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1830388" y="4956175"/>
            <a:ext cx="14639925" cy="40560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783763"/>
            <a:ext cx="7929563" cy="51593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10366375" y="9783763"/>
            <a:ext cx="7929563" cy="515937"/>
          </a:xfrm>
          <a:prstGeom prst="rect">
            <a:avLst/>
          </a:prstGeom>
        </p:spPr>
        <p:txBody>
          <a:bodyPr vert="horz" lIns="91440" tIns="45720" rIns="91440" bIns="45720" rtlCol="0" anchor="b"/>
          <a:lstStyle>
            <a:lvl1pPr algn="r">
              <a:defRPr sz="1200"/>
            </a:lvl1pPr>
          </a:lstStyle>
          <a:p>
            <a:fld id="{051EC1FD-16C7-414D-A0FE-0F5D89D7EE2E}" type="slidenum">
              <a:rPr lang="en-US" smtClean="0"/>
              <a:pPr/>
              <a:t>‹#›</a:t>
            </a:fld>
            <a:endParaRPr lang="en-US"/>
          </a:p>
        </p:txBody>
      </p:sp>
    </p:spTree>
    <p:extLst>
      <p:ext uri="{BB962C8B-B14F-4D97-AF65-F5344CB8AC3E}">
        <p14:creationId xmlns:p14="http://schemas.microsoft.com/office/powerpoint/2010/main" xmlns="" val="2127730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1EC1FD-16C7-414D-A0FE-0F5D89D7EE2E}" type="slidenum">
              <a:rPr lang="en-US" smtClean="0"/>
              <a:pPr/>
              <a:t>2</a:t>
            </a:fld>
            <a:endParaRPr lang="en-US"/>
          </a:p>
        </p:txBody>
      </p:sp>
    </p:spTree>
    <p:extLst>
      <p:ext uri="{BB962C8B-B14F-4D97-AF65-F5344CB8AC3E}">
        <p14:creationId xmlns:p14="http://schemas.microsoft.com/office/powerpoint/2010/main" xmlns="" val="725643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1EC1FD-16C7-414D-A0FE-0F5D89D7EE2E}" type="slidenum">
              <a:rPr lang="en-US" smtClean="0"/>
              <a:pPr/>
              <a:t>5</a:t>
            </a:fld>
            <a:endParaRPr lang="en-US"/>
          </a:p>
        </p:txBody>
      </p:sp>
    </p:spTree>
    <p:extLst>
      <p:ext uri="{BB962C8B-B14F-4D97-AF65-F5344CB8AC3E}">
        <p14:creationId xmlns:p14="http://schemas.microsoft.com/office/powerpoint/2010/main" xmlns="" val="2248543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1EC1FD-16C7-414D-A0FE-0F5D89D7EE2E}" type="slidenum">
              <a:rPr lang="en-US" smtClean="0"/>
              <a:pPr/>
              <a:t>7</a:t>
            </a:fld>
            <a:endParaRPr lang="en-US"/>
          </a:p>
        </p:txBody>
      </p:sp>
    </p:spTree>
    <p:extLst>
      <p:ext uri="{BB962C8B-B14F-4D97-AF65-F5344CB8AC3E}">
        <p14:creationId xmlns:p14="http://schemas.microsoft.com/office/powerpoint/2010/main" xmlns="" val="35493439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1EC1FD-16C7-414D-A0FE-0F5D89D7EE2E}" type="slidenum">
              <a:rPr lang="en-US" smtClean="0"/>
              <a:pPr/>
              <a:t>8</a:t>
            </a:fld>
            <a:endParaRPr lang="en-US"/>
          </a:p>
        </p:txBody>
      </p:sp>
    </p:spTree>
    <p:extLst>
      <p:ext uri="{BB962C8B-B14F-4D97-AF65-F5344CB8AC3E}">
        <p14:creationId xmlns:p14="http://schemas.microsoft.com/office/powerpoint/2010/main" xmlns="" val="10964831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51EC1FD-16C7-414D-A0FE-0F5D89D7EE2E}" type="slidenum">
              <a:rPr lang="en-US" smtClean="0"/>
              <a:pPr/>
              <a:t>9</a:t>
            </a:fld>
            <a:endParaRPr lang="en-US"/>
          </a:p>
        </p:txBody>
      </p:sp>
    </p:spTree>
    <p:extLst>
      <p:ext uri="{BB962C8B-B14F-4D97-AF65-F5344CB8AC3E}">
        <p14:creationId xmlns:p14="http://schemas.microsoft.com/office/powerpoint/2010/main" xmlns="" val="2578648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51EC1FD-16C7-414D-A0FE-0F5D89D7EE2E}" type="slidenum">
              <a:rPr lang="en-US" smtClean="0"/>
              <a:pPr/>
              <a:t>10</a:t>
            </a:fld>
            <a:endParaRPr lang="en-US"/>
          </a:p>
        </p:txBody>
      </p:sp>
    </p:spTree>
    <p:extLst>
      <p:ext uri="{BB962C8B-B14F-4D97-AF65-F5344CB8AC3E}">
        <p14:creationId xmlns:p14="http://schemas.microsoft.com/office/powerpoint/2010/main" xmlns="" val="35344303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sz="4950" b="1" i="0">
                <a:solidFill>
                  <a:schemeClr val="bg1"/>
                </a:solidFill>
                <a:latin typeface="Palatino Linotype"/>
                <a:cs typeface="Palatino Linotype"/>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sz="4400" b="1" i="0">
                <a:solidFill>
                  <a:schemeClr val="tx1"/>
                </a:solidFill>
                <a:latin typeface="Palatino Linotype"/>
                <a:cs typeface="Palatino Linotype"/>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2/21/2025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950" b="1" i="0">
                <a:solidFill>
                  <a:schemeClr val="bg1"/>
                </a:solidFill>
                <a:latin typeface="Palatino Linotype"/>
                <a:cs typeface="Palatino Linotype"/>
              </a:defRPr>
            </a:lvl1pPr>
          </a:lstStyle>
          <a:p>
            <a:endParaRPr/>
          </a:p>
        </p:txBody>
      </p:sp>
      <p:sp>
        <p:nvSpPr>
          <p:cNvPr id="3" name="Holder 3"/>
          <p:cNvSpPr>
            <a:spLocks noGrp="1"/>
          </p:cNvSpPr>
          <p:nvPr>
            <p:ph type="body" idx="1"/>
          </p:nvPr>
        </p:nvSpPr>
        <p:spPr/>
        <p:txBody>
          <a:bodyPr lIns="0" tIns="0" rIns="0" bIns="0"/>
          <a:lstStyle>
            <a:lvl1pPr>
              <a:defRPr sz="4400" b="1" i="0">
                <a:solidFill>
                  <a:schemeClr val="tx1"/>
                </a:solidFill>
                <a:latin typeface="Palatino Linotype"/>
                <a:cs typeface="Palatino Linotype"/>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2/21/2025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950" b="1" i="0">
                <a:solidFill>
                  <a:schemeClr val="bg1"/>
                </a:solidFill>
                <a:latin typeface="Palatino Linotype"/>
                <a:cs typeface="Palatino Linotype"/>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2/21/2025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950" b="1" i="0">
                <a:solidFill>
                  <a:schemeClr val="bg1"/>
                </a:solidFill>
                <a:latin typeface="Palatino Linotype"/>
                <a:cs typeface="Palatino Linotype"/>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2/21/2025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2/21/2025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534512" y="408495"/>
            <a:ext cx="7728584" cy="779780"/>
          </a:xfrm>
          <a:prstGeom prst="rect">
            <a:avLst/>
          </a:prstGeom>
        </p:spPr>
        <p:txBody>
          <a:bodyPr wrap="square" lIns="0" tIns="0" rIns="0" bIns="0">
            <a:spAutoFit/>
          </a:bodyPr>
          <a:lstStyle>
            <a:lvl1pPr>
              <a:defRPr sz="4950" b="1" i="0">
                <a:solidFill>
                  <a:schemeClr val="bg1"/>
                </a:solidFill>
                <a:latin typeface="Palatino Linotype"/>
                <a:cs typeface="Palatino Linotype"/>
              </a:defRPr>
            </a:lvl1pPr>
          </a:lstStyle>
          <a:p>
            <a:endParaRPr/>
          </a:p>
        </p:txBody>
      </p:sp>
      <p:sp>
        <p:nvSpPr>
          <p:cNvPr id="3" name="Holder 3"/>
          <p:cNvSpPr>
            <a:spLocks noGrp="1"/>
          </p:cNvSpPr>
          <p:nvPr>
            <p:ph type="body" idx="1"/>
          </p:nvPr>
        </p:nvSpPr>
        <p:spPr>
          <a:xfrm>
            <a:off x="358478" y="2485720"/>
            <a:ext cx="8427085" cy="6090920"/>
          </a:xfrm>
          <a:prstGeom prst="rect">
            <a:avLst/>
          </a:prstGeom>
        </p:spPr>
        <p:txBody>
          <a:bodyPr wrap="square" lIns="0" tIns="0" rIns="0" bIns="0">
            <a:spAutoFit/>
          </a:bodyPr>
          <a:lstStyle>
            <a:lvl1pPr>
              <a:defRPr sz="4400" b="1" i="0">
                <a:solidFill>
                  <a:schemeClr val="tx1"/>
                </a:solidFill>
                <a:latin typeface="Palatino Linotype"/>
                <a:cs typeface="Palatino Linotype"/>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2/21/2025</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31750"/>
            <a:ext cx="18446750" cy="10267950"/>
          </a:xfrm>
          <a:prstGeom prst="rect">
            <a:avLst/>
          </a:prstGeom>
        </p:spPr>
      </p:pic>
      <p:sp>
        <p:nvSpPr>
          <p:cNvPr id="3" name="object 3"/>
          <p:cNvSpPr txBox="1"/>
          <p:nvPr/>
        </p:nvSpPr>
        <p:spPr>
          <a:xfrm>
            <a:off x="13811250" y="6369050"/>
            <a:ext cx="4330700" cy="815975"/>
          </a:xfrm>
          <a:prstGeom prst="rect">
            <a:avLst/>
          </a:prstGeom>
        </p:spPr>
        <p:txBody>
          <a:bodyPr vert="horz" wrap="square" lIns="0" tIns="17145" rIns="0" bIns="0" rtlCol="0">
            <a:spAutoFit/>
          </a:bodyPr>
          <a:lstStyle/>
          <a:p>
            <a:pPr marL="12700">
              <a:lnSpc>
                <a:spcPct val="100000"/>
              </a:lnSpc>
              <a:spcBef>
                <a:spcPts val="135"/>
              </a:spcBef>
            </a:pPr>
            <a:r>
              <a:rPr sz="5150" b="1" dirty="0">
                <a:latin typeface="Palatino Linotype"/>
                <a:cs typeface="Palatino Linotype"/>
              </a:rPr>
              <a:t>Submitted</a:t>
            </a:r>
            <a:r>
              <a:rPr sz="5150" b="1" spc="-140" dirty="0">
                <a:latin typeface="Palatino Linotype"/>
                <a:cs typeface="Palatino Linotype"/>
              </a:rPr>
              <a:t> </a:t>
            </a:r>
            <a:r>
              <a:rPr sz="5150" b="1" spc="-25" dirty="0">
                <a:latin typeface="Palatino Linotype"/>
                <a:cs typeface="Palatino Linotype"/>
              </a:rPr>
              <a:t>By:</a:t>
            </a:r>
            <a:endParaRPr sz="5150" dirty="0">
              <a:latin typeface="Palatino Linotype"/>
              <a:cs typeface="Palatino Linotype"/>
            </a:endParaRPr>
          </a:p>
        </p:txBody>
      </p:sp>
      <p:sp>
        <p:nvSpPr>
          <p:cNvPr id="4" name="object 4"/>
          <p:cNvSpPr txBox="1"/>
          <p:nvPr/>
        </p:nvSpPr>
        <p:spPr>
          <a:xfrm>
            <a:off x="293872" y="6176724"/>
            <a:ext cx="4326255" cy="1775460"/>
          </a:xfrm>
          <a:prstGeom prst="rect">
            <a:avLst/>
          </a:prstGeom>
        </p:spPr>
        <p:txBody>
          <a:bodyPr vert="horz" wrap="square" lIns="0" tIns="210820" rIns="0" bIns="0" rtlCol="0">
            <a:spAutoFit/>
          </a:bodyPr>
          <a:lstStyle/>
          <a:p>
            <a:pPr marL="12700">
              <a:lnSpc>
                <a:spcPct val="100000"/>
              </a:lnSpc>
              <a:spcBef>
                <a:spcPts val="1660"/>
              </a:spcBef>
            </a:pPr>
            <a:r>
              <a:rPr sz="5150" b="1" dirty="0">
                <a:latin typeface="Palatino Linotype"/>
                <a:cs typeface="Palatino Linotype"/>
              </a:rPr>
              <a:t>Submitted</a:t>
            </a:r>
            <a:r>
              <a:rPr sz="5150" b="1" spc="-260" dirty="0">
                <a:latin typeface="Palatino Linotype"/>
                <a:cs typeface="Palatino Linotype"/>
              </a:rPr>
              <a:t> </a:t>
            </a:r>
            <a:r>
              <a:rPr sz="5150" b="1" spc="45" dirty="0">
                <a:latin typeface="Palatino Linotype"/>
                <a:cs typeface="Palatino Linotype"/>
              </a:rPr>
              <a:t>To:</a:t>
            </a:r>
            <a:endParaRPr sz="5150">
              <a:latin typeface="Palatino Linotype"/>
              <a:cs typeface="Palatino Linotype"/>
            </a:endParaRPr>
          </a:p>
          <a:p>
            <a:pPr marL="94615">
              <a:lnSpc>
                <a:spcPct val="100000"/>
              </a:lnSpc>
              <a:spcBef>
                <a:spcPts val="1230"/>
              </a:spcBef>
            </a:pPr>
            <a:r>
              <a:rPr sz="4000" b="1" spc="-60" dirty="0">
                <a:latin typeface="Palatino Linotype"/>
                <a:cs typeface="Palatino Linotype"/>
              </a:rPr>
              <a:t>Mr.</a:t>
            </a:r>
            <a:r>
              <a:rPr sz="4000" b="1" spc="-190" dirty="0">
                <a:latin typeface="Palatino Linotype"/>
                <a:cs typeface="Palatino Linotype"/>
              </a:rPr>
              <a:t> </a:t>
            </a:r>
            <a:r>
              <a:rPr sz="4000" b="1" spc="-140" dirty="0">
                <a:latin typeface="Palatino Linotype"/>
                <a:cs typeface="Palatino Linotype"/>
              </a:rPr>
              <a:t>Vimal</a:t>
            </a:r>
            <a:r>
              <a:rPr sz="4000" b="1" spc="-105" dirty="0">
                <a:latin typeface="Palatino Linotype"/>
                <a:cs typeface="Palatino Linotype"/>
              </a:rPr>
              <a:t> </a:t>
            </a:r>
            <a:r>
              <a:rPr sz="4000" b="1" spc="55" dirty="0">
                <a:latin typeface="Palatino Linotype"/>
                <a:cs typeface="Palatino Linotype"/>
              </a:rPr>
              <a:t>Prasad</a:t>
            </a:r>
            <a:endParaRPr sz="4000">
              <a:latin typeface="Palatino Linotype"/>
              <a:cs typeface="Palatino Linotype"/>
            </a:endParaRPr>
          </a:p>
        </p:txBody>
      </p:sp>
      <p:sp>
        <p:nvSpPr>
          <p:cNvPr id="6" name="object 6"/>
          <p:cNvSpPr txBox="1"/>
          <p:nvPr/>
        </p:nvSpPr>
        <p:spPr>
          <a:xfrm>
            <a:off x="13417550" y="7131051"/>
            <a:ext cx="5035550" cy="531428"/>
          </a:xfrm>
          <a:prstGeom prst="rect">
            <a:avLst/>
          </a:prstGeom>
        </p:spPr>
        <p:txBody>
          <a:bodyPr vert="horz" wrap="square" lIns="0" tIns="12065" rIns="0" bIns="0" rtlCol="0">
            <a:spAutoFit/>
          </a:bodyPr>
          <a:lstStyle/>
          <a:p>
            <a:pPr marL="12700" marR="5080" indent="39370" algn="l">
              <a:lnSpc>
                <a:spcPct val="110900"/>
              </a:lnSpc>
              <a:spcBef>
                <a:spcPts val="95"/>
              </a:spcBef>
            </a:pPr>
            <a:r>
              <a:rPr sz="3200" b="1" spc="-114" dirty="0" err="1" smtClean="0">
                <a:latin typeface="Palatino Linotype"/>
                <a:cs typeface="Palatino Linotype"/>
              </a:rPr>
              <a:t>Nitin</a:t>
            </a:r>
            <a:r>
              <a:rPr sz="3200" b="1" spc="-130" dirty="0" smtClean="0">
                <a:latin typeface="Palatino Linotype"/>
                <a:cs typeface="Palatino Linotype"/>
              </a:rPr>
              <a:t> </a:t>
            </a:r>
            <a:r>
              <a:rPr sz="3200" b="1" spc="-10" dirty="0" err="1" smtClean="0">
                <a:latin typeface="Palatino Linotype"/>
                <a:cs typeface="Palatino Linotype"/>
              </a:rPr>
              <a:t>Saxen</a:t>
            </a:r>
            <a:r>
              <a:rPr lang="en-IN" sz="3200" b="1" spc="-10" dirty="0" smtClean="0">
                <a:latin typeface="Palatino Linotype"/>
                <a:cs typeface="Palatino Linotype"/>
              </a:rPr>
              <a:t>a </a:t>
            </a:r>
            <a:r>
              <a:rPr lang="en-US" sz="3200" b="1" spc="-10" dirty="0" smtClean="0">
                <a:latin typeface="Palatino Linotype"/>
                <a:cs typeface="Palatino Linotype"/>
              </a:rPr>
              <a:t>220973106186</a:t>
            </a:r>
            <a:endParaRPr lang="en-US" sz="3200" b="1" spc="-10" dirty="0" smtClean="0">
              <a:latin typeface="Palatino Linotype"/>
              <a:cs typeface="Palatino Linotype"/>
            </a:endParaRPr>
          </a:p>
        </p:txBody>
      </p:sp>
    </p:spTree>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298450" y="-1766"/>
            <a:ext cx="18599150" cy="10301465"/>
          </a:xfrm>
          <a:custGeom>
            <a:avLst/>
            <a:gdLst/>
            <a:ahLst/>
            <a:cxnLst/>
            <a:rect l="l" t="t" r="r" b="b"/>
            <a:pathLst>
              <a:path w="18254980" h="10287000">
                <a:moveTo>
                  <a:pt x="18254714" y="1270"/>
                </a:moveTo>
                <a:lnTo>
                  <a:pt x="17062019" y="1270"/>
                </a:lnTo>
                <a:lnTo>
                  <a:pt x="17062019" y="1225550"/>
                </a:lnTo>
                <a:lnTo>
                  <a:pt x="17062019" y="9061450"/>
                </a:lnTo>
                <a:lnTo>
                  <a:pt x="12092546" y="9061450"/>
                </a:lnTo>
                <a:lnTo>
                  <a:pt x="12092546" y="9057615"/>
                </a:lnTo>
                <a:lnTo>
                  <a:pt x="6195517" y="9057615"/>
                </a:lnTo>
                <a:lnTo>
                  <a:pt x="6195517" y="9061450"/>
                </a:lnTo>
                <a:lnTo>
                  <a:pt x="1226007" y="9061450"/>
                </a:lnTo>
                <a:lnTo>
                  <a:pt x="1226007" y="1225550"/>
                </a:lnTo>
                <a:lnTo>
                  <a:pt x="6195517" y="1225550"/>
                </a:lnTo>
                <a:lnTo>
                  <a:pt x="6195517" y="1230045"/>
                </a:lnTo>
                <a:lnTo>
                  <a:pt x="12092546" y="1230045"/>
                </a:lnTo>
                <a:lnTo>
                  <a:pt x="12092546" y="1225550"/>
                </a:lnTo>
                <a:lnTo>
                  <a:pt x="17062019" y="1225550"/>
                </a:lnTo>
                <a:lnTo>
                  <a:pt x="17062019" y="1270"/>
                </a:lnTo>
                <a:lnTo>
                  <a:pt x="11815724" y="1270"/>
                </a:lnTo>
                <a:lnTo>
                  <a:pt x="11815724" y="1828"/>
                </a:lnTo>
                <a:lnTo>
                  <a:pt x="6472263" y="1828"/>
                </a:lnTo>
                <a:lnTo>
                  <a:pt x="6472263" y="0"/>
                </a:lnTo>
                <a:lnTo>
                  <a:pt x="0" y="0"/>
                </a:lnTo>
                <a:lnTo>
                  <a:pt x="0" y="1225550"/>
                </a:lnTo>
                <a:lnTo>
                  <a:pt x="0" y="9061450"/>
                </a:lnTo>
                <a:lnTo>
                  <a:pt x="0" y="10287000"/>
                </a:lnTo>
                <a:lnTo>
                  <a:pt x="6472263" y="10287000"/>
                </a:lnTo>
                <a:lnTo>
                  <a:pt x="6472263" y="10285832"/>
                </a:lnTo>
                <a:lnTo>
                  <a:pt x="11815724" y="10285832"/>
                </a:lnTo>
                <a:lnTo>
                  <a:pt x="11815724" y="10287000"/>
                </a:lnTo>
                <a:lnTo>
                  <a:pt x="18254714" y="10287000"/>
                </a:lnTo>
                <a:lnTo>
                  <a:pt x="18254714" y="9061450"/>
                </a:lnTo>
                <a:lnTo>
                  <a:pt x="18254714" y="1225550"/>
                </a:lnTo>
                <a:lnTo>
                  <a:pt x="18254714" y="1270"/>
                </a:lnTo>
                <a:close/>
              </a:path>
            </a:pathLst>
          </a:custGeom>
          <a:solidFill>
            <a:srgbClr val="000000"/>
          </a:solidFill>
        </p:spPr>
        <p:txBody>
          <a:bodyPr wrap="square" lIns="0" tIns="0" rIns="0" bIns="0" rtlCol="0"/>
          <a:lstStyle/>
          <a:p>
            <a:endParaRPr/>
          </a:p>
        </p:txBody>
      </p:sp>
      <p:sp>
        <p:nvSpPr>
          <p:cNvPr id="3" name="object 3"/>
          <p:cNvSpPr txBox="1">
            <a:spLocks noGrp="1"/>
          </p:cNvSpPr>
          <p:nvPr>
            <p:ph type="title"/>
          </p:nvPr>
        </p:nvSpPr>
        <p:spPr>
          <a:xfrm>
            <a:off x="2385545" y="1692231"/>
            <a:ext cx="13449300" cy="1132840"/>
          </a:xfrm>
          <a:prstGeom prst="rect">
            <a:avLst/>
          </a:prstGeom>
        </p:spPr>
        <p:txBody>
          <a:bodyPr vert="horz" wrap="square" lIns="0" tIns="13970" rIns="0" bIns="0" rtlCol="0">
            <a:spAutoFit/>
          </a:bodyPr>
          <a:lstStyle/>
          <a:p>
            <a:pPr marL="12700">
              <a:lnSpc>
                <a:spcPct val="100000"/>
              </a:lnSpc>
              <a:spcBef>
                <a:spcPts val="110"/>
              </a:spcBef>
            </a:pPr>
            <a:r>
              <a:rPr sz="7250" dirty="0">
                <a:solidFill>
                  <a:srgbClr val="000000"/>
                </a:solidFill>
              </a:rPr>
              <a:t>Conclusion</a:t>
            </a:r>
            <a:r>
              <a:rPr sz="7250" spc="-105" dirty="0">
                <a:solidFill>
                  <a:srgbClr val="000000"/>
                </a:solidFill>
              </a:rPr>
              <a:t> </a:t>
            </a:r>
            <a:r>
              <a:rPr sz="7250" dirty="0">
                <a:solidFill>
                  <a:srgbClr val="000000"/>
                </a:solidFill>
              </a:rPr>
              <a:t>and</a:t>
            </a:r>
            <a:r>
              <a:rPr sz="7250" spc="-100" dirty="0">
                <a:solidFill>
                  <a:srgbClr val="000000"/>
                </a:solidFill>
              </a:rPr>
              <a:t> </a:t>
            </a:r>
            <a:r>
              <a:rPr sz="7250" spc="114" dirty="0">
                <a:solidFill>
                  <a:srgbClr val="000000"/>
                </a:solidFill>
              </a:rPr>
              <a:t>Future</a:t>
            </a:r>
            <a:r>
              <a:rPr sz="7250" spc="-105" dirty="0">
                <a:solidFill>
                  <a:srgbClr val="000000"/>
                </a:solidFill>
              </a:rPr>
              <a:t> </a:t>
            </a:r>
            <a:r>
              <a:rPr sz="7250" spc="-10" dirty="0">
                <a:solidFill>
                  <a:srgbClr val="000000"/>
                </a:solidFill>
              </a:rPr>
              <a:t>Outlook</a:t>
            </a:r>
            <a:endParaRPr sz="7250"/>
          </a:p>
        </p:txBody>
      </p:sp>
      <p:sp>
        <p:nvSpPr>
          <p:cNvPr id="4" name="object 4"/>
          <p:cNvSpPr txBox="1"/>
          <p:nvPr/>
        </p:nvSpPr>
        <p:spPr>
          <a:xfrm>
            <a:off x="1301750" y="3313951"/>
            <a:ext cx="15392400" cy="4502899"/>
          </a:xfrm>
          <a:prstGeom prst="rect">
            <a:avLst/>
          </a:prstGeom>
        </p:spPr>
        <p:txBody>
          <a:bodyPr vert="horz" wrap="square" lIns="0" tIns="5080" rIns="0" bIns="0" rtlCol="0">
            <a:spAutoFit/>
          </a:bodyPr>
          <a:lstStyle/>
          <a:p>
            <a:pPr marL="12700" marR="5080" algn="just">
              <a:lnSpc>
                <a:spcPct val="102000"/>
              </a:lnSpc>
              <a:spcBef>
                <a:spcPts val="40"/>
              </a:spcBef>
              <a:tabLst>
                <a:tab pos="2757170" algn="l"/>
                <a:tab pos="6875780" algn="l"/>
                <a:tab pos="8684895" algn="l"/>
              </a:tabLst>
            </a:pPr>
            <a:r>
              <a:rPr lang="en-US" sz="3600" dirty="0"/>
              <a:t>In summary, our Hotel Management System, developed using Java and SQL, provides a comprehensive solution to streamline hotel operations and enhance guest experiences. With features like room management, online booking, and efficient billing, the system significantly boosts operational efficiency and customer satisfaction. Moving forward, we plan to incorporate enhancements such as mobile access and data analytics to further improve the system's capabilities. Thank you for your attention, and I welcome your questions!</a:t>
            </a:r>
            <a:endParaRPr sz="3500" dirty="0">
              <a:latin typeface="Calibri"/>
              <a:cs typeface="Calibri"/>
            </a:endParaRPr>
          </a:p>
        </p:txBody>
      </p:sp>
    </p:spTree>
  </p:cSld>
  <p:clrMapOvr>
    <a:masterClrMapping/>
  </p:clrMapOvr>
  <p:transition spd="med">
    <p:pull/>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1"/>
            <a:ext cx="18288000" cy="10287000"/>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000000"/>
          </a:solidFill>
        </p:spPr>
        <p:txBody>
          <a:bodyPr wrap="square" lIns="0" tIns="0" rIns="0" bIns="0" rtlCol="0"/>
          <a:lstStyle/>
          <a:p>
            <a:endParaRPr/>
          </a:p>
        </p:txBody>
      </p:sp>
      <p:sp>
        <p:nvSpPr>
          <p:cNvPr id="3" name="object 3"/>
          <p:cNvSpPr txBox="1">
            <a:spLocks noGrp="1"/>
          </p:cNvSpPr>
          <p:nvPr>
            <p:ph type="title"/>
          </p:nvPr>
        </p:nvSpPr>
        <p:spPr>
          <a:xfrm>
            <a:off x="6708914" y="4243806"/>
            <a:ext cx="4804410" cy="1078865"/>
          </a:xfrm>
          <a:prstGeom prst="rect">
            <a:avLst/>
          </a:prstGeom>
        </p:spPr>
        <p:txBody>
          <a:bodyPr vert="horz" wrap="square" lIns="0" tIns="13970" rIns="0" bIns="0" rtlCol="0">
            <a:spAutoFit/>
          </a:bodyPr>
          <a:lstStyle/>
          <a:p>
            <a:pPr marL="12700">
              <a:lnSpc>
                <a:spcPct val="100000"/>
              </a:lnSpc>
              <a:spcBef>
                <a:spcPts val="110"/>
              </a:spcBef>
            </a:pPr>
            <a:r>
              <a:rPr sz="6900" dirty="0">
                <a:solidFill>
                  <a:srgbClr val="FFF9F9"/>
                </a:solidFill>
              </a:rPr>
              <a:t>Thank</a:t>
            </a:r>
            <a:r>
              <a:rPr sz="6900" spc="-434" dirty="0">
                <a:solidFill>
                  <a:srgbClr val="FFF9F9"/>
                </a:solidFill>
              </a:rPr>
              <a:t> </a:t>
            </a:r>
            <a:r>
              <a:rPr sz="6900" dirty="0">
                <a:solidFill>
                  <a:srgbClr val="FFF9F9"/>
                </a:solidFill>
              </a:rPr>
              <a:t>you</a:t>
            </a:r>
            <a:r>
              <a:rPr sz="6900" spc="-285" dirty="0">
                <a:solidFill>
                  <a:srgbClr val="FFF9F9"/>
                </a:solidFill>
              </a:rPr>
              <a:t> </a:t>
            </a:r>
            <a:r>
              <a:rPr sz="6900" spc="80" dirty="0">
                <a:solidFill>
                  <a:srgbClr val="FFF9F9"/>
                </a:solidFill>
              </a:rPr>
              <a:t>!</a:t>
            </a:r>
            <a:endParaRPr sz="6900"/>
          </a:p>
        </p:txBody>
      </p:sp>
    </p:spTree>
  </p:cSld>
  <p:clrMapOvr>
    <a:masterClrMapping/>
  </p:clrMapOvr>
  <mc:AlternateContent xmlns:mc="http://schemas.openxmlformats.org/markup-compatibility/2006">
    <mc:Choice xmlns:p14="http://schemas.microsoft.com/office/powerpoint/2010/main" xmlns=""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800594" y="-2"/>
            <a:ext cx="10500106" cy="10636251"/>
          </a:xfrm>
          <a:custGeom>
            <a:avLst/>
            <a:gdLst/>
            <a:ahLst/>
            <a:cxnLst/>
            <a:rect l="l" t="t" r="r" b="b"/>
            <a:pathLst>
              <a:path w="10488294" h="10287000">
                <a:moveTo>
                  <a:pt x="10487914" y="0"/>
                </a:moveTo>
                <a:lnTo>
                  <a:pt x="0" y="0"/>
                </a:lnTo>
                <a:lnTo>
                  <a:pt x="0" y="10287000"/>
                </a:lnTo>
                <a:lnTo>
                  <a:pt x="10487914" y="10287000"/>
                </a:lnTo>
                <a:lnTo>
                  <a:pt x="10487914" y="0"/>
                </a:lnTo>
                <a:close/>
              </a:path>
            </a:pathLst>
          </a:custGeom>
          <a:solidFill>
            <a:srgbClr val="000000"/>
          </a:solidFill>
        </p:spPr>
        <p:txBody>
          <a:bodyPr wrap="square" lIns="0" tIns="0" rIns="0" bIns="0" rtlCol="0"/>
          <a:lstStyle/>
          <a:p>
            <a:endParaRPr/>
          </a:p>
        </p:txBody>
      </p:sp>
      <p:sp>
        <p:nvSpPr>
          <p:cNvPr id="3" name="object 3"/>
          <p:cNvSpPr txBox="1"/>
          <p:nvPr/>
        </p:nvSpPr>
        <p:spPr>
          <a:xfrm>
            <a:off x="9065304" y="1594752"/>
            <a:ext cx="7837170" cy="7788671"/>
          </a:xfrm>
          <a:prstGeom prst="rect">
            <a:avLst/>
          </a:prstGeom>
        </p:spPr>
        <p:txBody>
          <a:bodyPr vert="horz" wrap="square" lIns="0" tIns="17145" rIns="0" bIns="0" rtlCol="0">
            <a:spAutoFit/>
          </a:bodyPr>
          <a:lstStyle/>
          <a:p>
            <a:pPr marL="12700" marR="5080" indent="-635" algn="ctr">
              <a:lnSpc>
                <a:spcPct val="99900"/>
              </a:lnSpc>
              <a:spcBef>
                <a:spcPts val="135"/>
              </a:spcBef>
            </a:pPr>
            <a:r>
              <a:rPr sz="10100" b="1" spc="-10" dirty="0">
                <a:solidFill>
                  <a:srgbClr val="FFFFFF"/>
                </a:solidFill>
                <a:latin typeface="Palatino Linotype"/>
                <a:cs typeface="Palatino Linotype"/>
              </a:rPr>
              <a:t>Hotel Management </a:t>
            </a:r>
            <a:r>
              <a:rPr sz="10100" b="1" dirty="0">
                <a:solidFill>
                  <a:srgbClr val="FFFFFF"/>
                </a:solidFill>
                <a:latin typeface="Palatino Linotype"/>
                <a:cs typeface="Palatino Linotype"/>
              </a:rPr>
              <a:t>System</a:t>
            </a:r>
            <a:r>
              <a:rPr sz="10100" b="1" spc="-620" dirty="0">
                <a:solidFill>
                  <a:srgbClr val="FFFFFF"/>
                </a:solidFill>
                <a:latin typeface="Palatino Linotype"/>
                <a:cs typeface="Palatino Linotype"/>
              </a:rPr>
              <a:t> </a:t>
            </a:r>
            <a:r>
              <a:rPr sz="10100" b="1" spc="-10" dirty="0">
                <a:solidFill>
                  <a:srgbClr val="FFFFFF"/>
                </a:solidFill>
                <a:latin typeface="Palatino Linotype"/>
                <a:cs typeface="Palatino Linotype"/>
              </a:rPr>
              <a:t>using</a:t>
            </a:r>
            <a:endParaRPr sz="10100" dirty="0">
              <a:latin typeface="Palatino Linotype"/>
              <a:cs typeface="Palatino Linotype"/>
            </a:endParaRPr>
          </a:p>
          <a:p>
            <a:pPr marR="291465" algn="ctr">
              <a:lnSpc>
                <a:spcPct val="100000"/>
              </a:lnSpc>
              <a:spcBef>
                <a:spcPts val="30"/>
              </a:spcBef>
            </a:pPr>
            <a:r>
              <a:rPr sz="10100" b="1" spc="-20" dirty="0" smtClean="0">
                <a:solidFill>
                  <a:srgbClr val="FFFFFF"/>
                </a:solidFill>
                <a:latin typeface="Palatino Linotype"/>
                <a:cs typeface="Palatino Linotype"/>
              </a:rPr>
              <a:t>Java</a:t>
            </a:r>
            <a:r>
              <a:rPr lang="en-US" sz="10100" b="1" spc="-20" dirty="0" smtClean="0">
                <a:solidFill>
                  <a:srgbClr val="FFFFFF"/>
                </a:solidFill>
                <a:latin typeface="Palatino Linotype"/>
                <a:cs typeface="Palatino Linotype"/>
              </a:rPr>
              <a:t> And SQL</a:t>
            </a:r>
            <a:endParaRPr sz="10100" dirty="0">
              <a:latin typeface="Palatino Linotype"/>
              <a:cs typeface="Palatino Linotype"/>
            </a:endParaRPr>
          </a:p>
        </p:txBody>
      </p:sp>
      <p:pic>
        <p:nvPicPr>
          <p:cNvPr id="4" name="object 4"/>
          <p:cNvPicPr/>
          <p:nvPr/>
        </p:nvPicPr>
        <p:blipFill>
          <a:blip r:embed="rId3" cstate="print"/>
          <a:stretch>
            <a:fillRect/>
          </a:stretch>
        </p:blipFill>
        <p:spPr>
          <a:xfrm>
            <a:off x="1334998" y="1143000"/>
            <a:ext cx="5122075" cy="8000997"/>
          </a:xfrm>
          <a:prstGeom prst="rect">
            <a:avLst/>
          </a:prstGeom>
        </p:spPr>
      </p:pic>
    </p:spTree>
  </p:cSld>
  <p:clrMapOvr>
    <a:masterClrMapping/>
  </p:clrMapOvr>
  <p:transition spd="slow">
    <p:randomBar dir="ver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object 2"/>
          <p:cNvGrpSpPr/>
          <p:nvPr/>
        </p:nvGrpSpPr>
        <p:grpSpPr>
          <a:xfrm>
            <a:off x="0" y="-2"/>
            <a:ext cx="9144000" cy="10407651"/>
            <a:chOff x="0" y="-1"/>
            <a:chExt cx="9144000" cy="10287000"/>
          </a:xfrm>
        </p:grpSpPr>
        <p:sp>
          <p:nvSpPr>
            <p:cNvPr id="3" name="object 3"/>
            <p:cNvSpPr/>
            <p:nvPr/>
          </p:nvSpPr>
          <p:spPr>
            <a:xfrm>
              <a:off x="0" y="-1"/>
              <a:ext cx="9144000" cy="10287000"/>
            </a:xfrm>
            <a:custGeom>
              <a:avLst/>
              <a:gdLst/>
              <a:ahLst/>
              <a:cxnLst/>
              <a:rect l="l" t="t" r="r" b="b"/>
              <a:pathLst>
                <a:path w="9144000" h="10287000">
                  <a:moveTo>
                    <a:pt x="9143999" y="0"/>
                  </a:moveTo>
                  <a:lnTo>
                    <a:pt x="0" y="0"/>
                  </a:lnTo>
                  <a:lnTo>
                    <a:pt x="0" y="10286999"/>
                  </a:lnTo>
                  <a:lnTo>
                    <a:pt x="9143999" y="10286999"/>
                  </a:lnTo>
                  <a:lnTo>
                    <a:pt x="9143999" y="0"/>
                  </a:lnTo>
                  <a:close/>
                </a:path>
              </a:pathLst>
            </a:custGeom>
            <a:solidFill>
              <a:srgbClr val="000000"/>
            </a:solidFill>
          </p:spPr>
          <p:txBody>
            <a:bodyPr wrap="square" lIns="0" tIns="0" rIns="0" bIns="0" rtlCol="0"/>
            <a:lstStyle/>
            <a:p>
              <a:endParaRPr/>
            </a:p>
          </p:txBody>
        </p:sp>
        <p:pic>
          <p:nvPicPr>
            <p:cNvPr id="4" name="object 4"/>
            <p:cNvPicPr/>
            <p:nvPr/>
          </p:nvPicPr>
          <p:blipFill>
            <a:blip r:embed="rId2" cstate="print"/>
            <a:stretch>
              <a:fillRect/>
            </a:stretch>
          </p:blipFill>
          <p:spPr>
            <a:xfrm>
              <a:off x="1334998" y="1142997"/>
              <a:ext cx="6467474" cy="8001000"/>
            </a:xfrm>
            <a:prstGeom prst="rect">
              <a:avLst/>
            </a:prstGeom>
          </p:spPr>
        </p:pic>
      </p:grpSp>
      <p:sp>
        <p:nvSpPr>
          <p:cNvPr id="5" name="object 5"/>
          <p:cNvSpPr txBox="1">
            <a:spLocks noGrp="1"/>
          </p:cNvSpPr>
          <p:nvPr>
            <p:ph type="title"/>
          </p:nvPr>
        </p:nvSpPr>
        <p:spPr>
          <a:xfrm>
            <a:off x="10596244" y="25400"/>
            <a:ext cx="6082030" cy="758541"/>
          </a:xfrm>
          <a:prstGeom prst="rect">
            <a:avLst/>
          </a:prstGeom>
        </p:spPr>
        <p:txBody>
          <a:bodyPr vert="horz" wrap="square" lIns="0" tIns="12065" rIns="0" bIns="0" rtlCol="0">
            <a:spAutoFit/>
          </a:bodyPr>
          <a:lstStyle/>
          <a:p>
            <a:pPr marL="99695" marR="5080" indent="-87630">
              <a:lnSpc>
                <a:spcPct val="100499"/>
              </a:lnSpc>
              <a:spcBef>
                <a:spcPts val="95"/>
              </a:spcBef>
            </a:pPr>
            <a:endParaRPr sz="4850" dirty="0"/>
          </a:p>
        </p:txBody>
      </p:sp>
      <p:sp>
        <p:nvSpPr>
          <p:cNvPr id="6" name="object 6"/>
          <p:cNvSpPr txBox="1"/>
          <p:nvPr/>
        </p:nvSpPr>
        <p:spPr>
          <a:xfrm>
            <a:off x="9836151" y="1035050"/>
            <a:ext cx="7848600" cy="7259167"/>
          </a:xfrm>
          <a:prstGeom prst="rect">
            <a:avLst/>
          </a:prstGeom>
        </p:spPr>
        <p:txBody>
          <a:bodyPr vert="horz" wrap="square" lIns="0" tIns="6985" rIns="0" bIns="0" rtlCol="0">
            <a:spAutoFit/>
          </a:bodyPr>
          <a:lstStyle/>
          <a:p>
            <a:pPr marL="12065" marR="5080" algn="just">
              <a:lnSpc>
                <a:spcPct val="101200"/>
              </a:lnSpc>
              <a:spcBef>
                <a:spcPts val="55"/>
              </a:spcBef>
            </a:pPr>
            <a:r>
              <a:rPr lang="en-US" sz="3600" dirty="0"/>
              <a:t>In the hospitality industry, effective management is essential for delivering excellent guest experiences. A Hotel Management System (HMS) is a software solution that enables hotels to manage their operations efficiently. This project focuses on developing a Hotel Management System using Java for the application and SQL for database management. Java provides a user-friendly interface, while SQL efficiently handles data storage and retrieval.</a:t>
            </a:r>
            <a:endParaRPr sz="3600" b="1" dirty="0">
              <a:latin typeface="Calibri"/>
              <a:cs typeface="Calibri"/>
            </a:endParaRPr>
          </a:p>
        </p:txBody>
      </p:sp>
      <p:sp>
        <p:nvSpPr>
          <p:cNvPr id="7" name="Rectangle 6"/>
          <p:cNvSpPr/>
          <p:nvPr/>
        </p:nvSpPr>
        <p:spPr>
          <a:xfrm>
            <a:off x="11207750" y="44450"/>
            <a:ext cx="5112297" cy="769441"/>
          </a:xfrm>
          <a:prstGeom prst="rect">
            <a:avLst/>
          </a:prstGeom>
        </p:spPr>
        <p:txBody>
          <a:bodyPr wrap="none">
            <a:spAutoFit/>
          </a:bodyPr>
          <a:lstStyle/>
          <a:p>
            <a:r>
              <a:rPr lang="en-US" sz="4400" b="1" dirty="0" smtClean="0"/>
              <a:t>Project Overview:</a:t>
            </a:r>
            <a:r>
              <a:rPr lang="en-US" sz="4400" dirty="0" smtClean="0"/>
              <a:t> </a:t>
            </a:r>
            <a:endParaRPr lang="en-US" sz="4400" dirty="0"/>
          </a:p>
        </p:txBody>
      </p:sp>
    </p:spTree>
  </p:cSld>
  <p:clrMapOvr>
    <a:masterClrMapping/>
  </p:clrMapOvr>
  <mc:AlternateContent xmlns:mc="http://schemas.openxmlformats.org/markup-compatibility/2006">
    <mc:Choice xmlns:p14="http://schemas.microsoft.com/office/powerpoint/2010/main" xmlns=""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606450" y="722769"/>
            <a:ext cx="6212205" cy="756920"/>
          </a:xfrm>
          <a:prstGeom prst="rect">
            <a:avLst/>
          </a:prstGeom>
        </p:spPr>
        <p:txBody>
          <a:bodyPr vert="horz" wrap="square" lIns="0" tIns="12700" rIns="0" bIns="0" rtlCol="0">
            <a:spAutoFit/>
          </a:bodyPr>
          <a:lstStyle/>
          <a:p>
            <a:pPr marL="12700">
              <a:lnSpc>
                <a:spcPct val="100000"/>
              </a:lnSpc>
              <a:spcBef>
                <a:spcPts val="100"/>
              </a:spcBef>
            </a:pPr>
            <a:r>
              <a:rPr sz="4800" spc="-110" dirty="0">
                <a:solidFill>
                  <a:srgbClr val="000000"/>
                </a:solidFill>
              </a:rPr>
              <a:t>Analysis</a:t>
            </a:r>
            <a:r>
              <a:rPr sz="4800" spc="-135" dirty="0">
                <a:solidFill>
                  <a:srgbClr val="000000"/>
                </a:solidFill>
              </a:rPr>
              <a:t> </a:t>
            </a:r>
            <a:r>
              <a:rPr sz="4800" spc="-50" dirty="0">
                <a:solidFill>
                  <a:srgbClr val="000000"/>
                </a:solidFill>
              </a:rPr>
              <a:t>of</a:t>
            </a:r>
            <a:r>
              <a:rPr sz="4800" spc="-190" dirty="0">
                <a:solidFill>
                  <a:srgbClr val="000000"/>
                </a:solidFill>
              </a:rPr>
              <a:t> </a:t>
            </a:r>
            <a:r>
              <a:rPr sz="4800" dirty="0">
                <a:solidFill>
                  <a:srgbClr val="000000"/>
                </a:solidFill>
              </a:rPr>
              <a:t>the</a:t>
            </a:r>
            <a:r>
              <a:rPr sz="4800" spc="-135" dirty="0">
                <a:solidFill>
                  <a:srgbClr val="000000"/>
                </a:solidFill>
              </a:rPr>
              <a:t> </a:t>
            </a:r>
            <a:r>
              <a:rPr sz="4800" spc="-20" dirty="0">
                <a:solidFill>
                  <a:srgbClr val="000000"/>
                </a:solidFill>
              </a:rPr>
              <a:t>System</a:t>
            </a:r>
            <a:endParaRPr sz="4800" dirty="0"/>
          </a:p>
        </p:txBody>
      </p:sp>
      <p:pic>
        <p:nvPicPr>
          <p:cNvPr id="3" name="object 3"/>
          <p:cNvPicPr/>
          <p:nvPr/>
        </p:nvPicPr>
        <p:blipFill>
          <a:blip r:embed="rId2" cstate="print"/>
          <a:stretch>
            <a:fillRect/>
          </a:stretch>
        </p:blipFill>
        <p:spPr>
          <a:xfrm>
            <a:off x="9144000" y="1"/>
            <a:ext cx="9143847" cy="10286847"/>
          </a:xfrm>
          <a:prstGeom prst="rect">
            <a:avLst/>
          </a:prstGeom>
        </p:spPr>
      </p:pic>
      <p:sp>
        <p:nvSpPr>
          <p:cNvPr id="4" name="object 4"/>
          <p:cNvSpPr txBox="1"/>
          <p:nvPr/>
        </p:nvSpPr>
        <p:spPr>
          <a:xfrm>
            <a:off x="268138" y="2569654"/>
            <a:ext cx="8608060" cy="6279924"/>
          </a:xfrm>
          <a:prstGeom prst="rect">
            <a:avLst/>
          </a:prstGeom>
        </p:spPr>
        <p:txBody>
          <a:bodyPr vert="horz" wrap="square" lIns="0" tIns="11430" rIns="0" bIns="0" rtlCol="0">
            <a:spAutoFit/>
          </a:bodyPr>
          <a:lstStyle/>
          <a:p>
            <a:pPr marL="12065" marR="5080" algn="just">
              <a:lnSpc>
                <a:spcPct val="100800"/>
              </a:lnSpc>
              <a:spcBef>
                <a:spcPts val="90"/>
              </a:spcBef>
            </a:pPr>
            <a:r>
              <a:rPr sz="4000" b="1" dirty="0">
                <a:latin typeface="Palatino Linotype"/>
                <a:cs typeface="Palatino Linotype"/>
              </a:rPr>
              <a:t>The</a:t>
            </a:r>
            <a:r>
              <a:rPr sz="4000" b="1" spc="-95" dirty="0">
                <a:latin typeface="Palatino Linotype"/>
                <a:cs typeface="Palatino Linotype"/>
              </a:rPr>
              <a:t> </a:t>
            </a:r>
            <a:r>
              <a:rPr sz="4000" b="1" dirty="0">
                <a:latin typeface="Palatino Linotype"/>
                <a:cs typeface="Palatino Linotype"/>
              </a:rPr>
              <a:t>application</a:t>
            </a:r>
            <a:r>
              <a:rPr sz="4000" b="1" spc="-95" dirty="0">
                <a:latin typeface="Palatino Linotype"/>
                <a:cs typeface="Palatino Linotype"/>
              </a:rPr>
              <a:t> </a:t>
            </a:r>
            <a:r>
              <a:rPr sz="4000" b="1" dirty="0">
                <a:latin typeface="Palatino Linotype"/>
                <a:cs typeface="Palatino Linotype"/>
              </a:rPr>
              <a:t>is</a:t>
            </a:r>
            <a:r>
              <a:rPr sz="4000" b="1" spc="-90" dirty="0">
                <a:latin typeface="Palatino Linotype"/>
                <a:cs typeface="Palatino Linotype"/>
              </a:rPr>
              <a:t> </a:t>
            </a:r>
            <a:r>
              <a:rPr sz="4000" b="1" spc="60" dirty="0">
                <a:latin typeface="Palatino Linotype"/>
                <a:cs typeface="Palatino Linotype"/>
              </a:rPr>
              <a:t>a</a:t>
            </a:r>
            <a:r>
              <a:rPr sz="4000" b="1" spc="-125" dirty="0">
                <a:latin typeface="Palatino Linotype"/>
                <a:cs typeface="Palatino Linotype"/>
              </a:rPr>
              <a:t> </a:t>
            </a:r>
            <a:r>
              <a:rPr sz="4000" b="1" spc="-10" dirty="0" smtClean="0">
                <a:latin typeface="Palatino Linotype"/>
                <a:cs typeface="Palatino Linotype"/>
              </a:rPr>
              <a:t>straight</a:t>
            </a:r>
            <a:r>
              <a:rPr lang="en-US" sz="4000" b="1" spc="-10" dirty="0">
                <a:latin typeface="Palatino Linotype"/>
                <a:cs typeface="Palatino Linotype"/>
              </a:rPr>
              <a:t> </a:t>
            </a:r>
            <a:r>
              <a:rPr sz="4000" b="1" spc="-10" dirty="0" smtClean="0">
                <a:latin typeface="Palatino Linotype"/>
                <a:cs typeface="Palatino Linotype"/>
              </a:rPr>
              <a:t>forward </a:t>
            </a:r>
            <a:r>
              <a:rPr sz="4000" b="1" spc="85" dirty="0">
                <a:latin typeface="Palatino Linotype"/>
                <a:cs typeface="Palatino Linotype"/>
              </a:rPr>
              <a:t>console-</a:t>
            </a:r>
            <a:r>
              <a:rPr sz="4000" b="1" dirty="0">
                <a:latin typeface="Palatino Linotype"/>
                <a:cs typeface="Palatino Linotype"/>
              </a:rPr>
              <a:t>based</a:t>
            </a:r>
            <a:r>
              <a:rPr sz="4000" b="1" spc="-155" dirty="0">
                <a:latin typeface="Palatino Linotype"/>
                <a:cs typeface="Palatino Linotype"/>
              </a:rPr>
              <a:t> </a:t>
            </a:r>
            <a:r>
              <a:rPr sz="4000" b="1" dirty="0">
                <a:latin typeface="Palatino Linotype"/>
                <a:cs typeface="Palatino Linotype"/>
              </a:rPr>
              <a:t>tool</a:t>
            </a:r>
            <a:r>
              <a:rPr sz="4000" b="1" spc="-105" dirty="0">
                <a:latin typeface="Palatino Linotype"/>
                <a:cs typeface="Palatino Linotype"/>
              </a:rPr>
              <a:t> </a:t>
            </a:r>
            <a:r>
              <a:rPr sz="4000" b="1" spc="-35" dirty="0">
                <a:latin typeface="Palatino Linotype"/>
                <a:cs typeface="Palatino Linotype"/>
              </a:rPr>
              <a:t>enabling</a:t>
            </a:r>
            <a:r>
              <a:rPr sz="4000" b="1" spc="-110" dirty="0">
                <a:latin typeface="Palatino Linotype"/>
                <a:cs typeface="Palatino Linotype"/>
              </a:rPr>
              <a:t> </a:t>
            </a:r>
            <a:r>
              <a:rPr sz="4000" b="1" spc="60" dirty="0">
                <a:latin typeface="Palatino Linotype"/>
                <a:cs typeface="Palatino Linotype"/>
              </a:rPr>
              <a:t>users</a:t>
            </a:r>
            <a:r>
              <a:rPr sz="4000" b="1" spc="-150" dirty="0">
                <a:latin typeface="Palatino Linotype"/>
                <a:cs typeface="Palatino Linotype"/>
              </a:rPr>
              <a:t> </a:t>
            </a:r>
            <a:r>
              <a:rPr sz="4000" b="1" spc="-25" dirty="0">
                <a:latin typeface="Palatino Linotype"/>
                <a:cs typeface="Palatino Linotype"/>
              </a:rPr>
              <a:t>to </a:t>
            </a:r>
            <a:r>
              <a:rPr sz="4000" b="1" dirty="0">
                <a:latin typeface="Palatino Linotype"/>
                <a:cs typeface="Palatino Linotype"/>
              </a:rPr>
              <a:t>execute</a:t>
            </a:r>
            <a:r>
              <a:rPr sz="4000" b="1" spc="70" dirty="0">
                <a:latin typeface="Palatino Linotype"/>
                <a:cs typeface="Palatino Linotype"/>
              </a:rPr>
              <a:t> </a:t>
            </a:r>
            <a:r>
              <a:rPr sz="4000" b="1" dirty="0">
                <a:latin typeface="Palatino Linotype"/>
                <a:cs typeface="Palatino Linotype"/>
              </a:rPr>
              <a:t>these</a:t>
            </a:r>
            <a:r>
              <a:rPr sz="4000" b="1" spc="130" dirty="0">
                <a:latin typeface="Palatino Linotype"/>
                <a:cs typeface="Palatino Linotype"/>
              </a:rPr>
              <a:t> </a:t>
            </a:r>
            <a:r>
              <a:rPr sz="4000" b="1" dirty="0">
                <a:latin typeface="Palatino Linotype"/>
                <a:cs typeface="Palatino Linotype"/>
              </a:rPr>
              <a:t>functions:</a:t>
            </a:r>
            <a:r>
              <a:rPr sz="4000" b="1" spc="130" dirty="0">
                <a:latin typeface="Palatino Linotype"/>
                <a:cs typeface="Palatino Linotype"/>
              </a:rPr>
              <a:t> </a:t>
            </a:r>
            <a:endParaRPr lang="en-US" sz="4000" b="1" spc="130" dirty="0" smtClean="0">
              <a:latin typeface="Palatino Linotype"/>
              <a:cs typeface="Palatino Linotype"/>
            </a:endParaRPr>
          </a:p>
          <a:p>
            <a:pPr marL="583565" marR="5080" indent="-571500" algn="just">
              <a:lnSpc>
                <a:spcPct val="100800"/>
              </a:lnSpc>
              <a:spcBef>
                <a:spcPts val="90"/>
              </a:spcBef>
              <a:buFont typeface="Arial" panose="020B0604020202020204" pitchFamily="34" charset="0"/>
              <a:buChar char="•"/>
            </a:pPr>
            <a:r>
              <a:rPr sz="4000" b="1" spc="60" dirty="0" smtClean="0">
                <a:latin typeface="Palatino Linotype"/>
                <a:cs typeface="Palatino Linotype"/>
              </a:rPr>
              <a:t>Check-</a:t>
            </a:r>
            <a:r>
              <a:rPr sz="4000" b="1" spc="-25" dirty="0" smtClean="0">
                <a:latin typeface="Palatino Linotype"/>
                <a:cs typeface="Palatino Linotype"/>
              </a:rPr>
              <a:t>in</a:t>
            </a:r>
            <a:r>
              <a:rPr sz="4000" b="1" spc="-25" dirty="0">
                <a:latin typeface="Palatino Linotype"/>
                <a:cs typeface="Palatino Linotype"/>
              </a:rPr>
              <a:t>: </a:t>
            </a:r>
            <a:r>
              <a:rPr sz="4000" b="1" spc="-10" dirty="0">
                <a:latin typeface="Palatino Linotype"/>
                <a:cs typeface="Palatino Linotype"/>
              </a:rPr>
              <a:t>enables</a:t>
            </a:r>
            <a:r>
              <a:rPr sz="4000" b="1" spc="-25" dirty="0">
                <a:latin typeface="Palatino Linotype"/>
                <a:cs typeface="Palatino Linotype"/>
              </a:rPr>
              <a:t> </a:t>
            </a:r>
            <a:r>
              <a:rPr sz="4000" b="1" dirty="0">
                <a:latin typeface="Palatino Linotype"/>
                <a:cs typeface="Palatino Linotype"/>
              </a:rPr>
              <a:t>guests</a:t>
            </a:r>
            <a:r>
              <a:rPr sz="4000" b="1" spc="-80" dirty="0">
                <a:latin typeface="Palatino Linotype"/>
                <a:cs typeface="Palatino Linotype"/>
              </a:rPr>
              <a:t> </a:t>
            </a:r>
            <a:r>
              <a:rPr sz="4000" b="1" dirty="0">
                <a:latin typeface="Palatino Linotype"/>
                <a:cs typeface="Palatino Linotype"/>
              </a:rPr>
              <a:t>to</a:t>
            </a:r>
            <a:r>
              <a:rPr sz="4000" b="1" spc="-25" dirty="0">
                <a:latin typeface="Palatino Linotype"/>
                <a:cs typeface="Palatino Linotype"/>
              </a:rPr>
              <a:t> </a:t>
            </a:r>
            <a:r>
              <a:rPr sz="4000" b="1" spc="65" dirty="0">
                <a:latin typeface="Palatino Linotype"/>
                <a:cs typeface="Palatino Linotype"/>
              </a:rPr>
              <a:t>enter</a:t>
            </a:r>
            <a:r>
              <a:rPr sz="4000" b="1" spc="-110" dirty="0">
                <a:latin typeface="Palatino Linotype"/>
                <a:cs typeface="Palatino Linotype"/>
              </a:rPr>
              <a:t> </a:t>
            </a:r>
            <a:r>
              <a:rPr sz="4000" b="1" spc="-10" dirty="0">
                <a:latin typeface="Palatino Linotype"/>
                <a:cs typeface="Palatino Linotype"/>
              </a:rPr>
              <a:t>available </a:t>
            </a:r>
            <a:r>
              <a:rPr sz="4000" b="1" spc="60" dirty="0">
                <a:latin typeface="Palatino Linotype"/>
                <a:cs typeface="Palatino Linotype"/>
              </a:rPr>
              <a:t>rooms.</a:t>
            </a:r>
            <a:r>
              <a:rPr sz="4000" b="1" spc="100" dirty="0">
                <a:latin typeface="Palatino Linotype"/>
                <a:cs typeface="Palatino Linotype"/>
              </a:rPr>
              <a:t> </a:t>
            </a:r>
            <a:endParaRPr lang="en-US" sz="4000" b="1" spc="100" dirty="0" smtClean="0">
              <a:latin typeface="Palatino Linotype"/>
              <a:cs typeface="Palatino Linotype"/>
            </a:endParaRPr>
          </a:p>
          <a:p>
            <a:pPr marL="583565" marR="5080" indent="-571500" algn="just">
              <a:lnSpc>
                <a:spcPct val="100800"/>
              </a:lnSpc>
              <a:spcBef>
                <a:spcPts val="90"/>
              </a:spcBef>
              <a:buFont typeface="Arial" panose="020B0604020202020204" pitchFamily="34" charset="0"/>
              <a:buChar char="•"/>
            </a:pPr>
            <a:r>
              <a:rPr sz="4000" b="1" spc="65" dirty="0" smtClean="0">
                <a:latin typeface="Palatino Linotype"/>
                <a:cs typeface="Palatino Linotype"/>
              </a:rPr>
              <a:t>Check-</a:t>
            </a:r>
            <a:r>
              <a:rPr sz="4000" b="1" dirty="0" smtClean="0">
                <a:latin typeface="Palatino Linotype"/>
                <a:cs typeface="Palatino Linotype"/>
              </a:rPr>
              <a:t>out</a:t>
            </a:r>
            <a:r>
              <a:rPr sz="4000" b="1" dirty="0">
                <a:latin typeface="Palatino Linotype"/>
                <a:cs typeface="Palatino Linotype"/>
              </a:rPr>
              <a:t>:</a:t>
            </a:r>
            <a:r>
              <a:rPr sz="4000" b="1" spc="105" dirty="0">
                <a:latin typeface="Palatino Linotype"/>
                <a:cs typeface="Palatino Linotype"/>
              </a:rPr>
              <a:t> </a:t>
            </a:r>
            <a:r>
              <a:rPr sz="4000" b="1" dirty="0">
                <a:latin typeface="Palatino Linotype"/>
                <a:cs typeface="Palatino Linotype"/>
              </a:rPr>
              <a:t>permits</a:t>
            </a:r>
            <a:r>
              <a:rPr sz="4000" b="1" spc="100" dirty="0">
                <a:latin typeface="Palatino Linotype"/>
                <a:cs typeface="Palatino Linotype"/>
              </a:rPr>
              <a:t> </a:t>
            </a:r>
            <a:r>
              <a:rPr sz="4000" b="1" dirty="0">
                <a:latin typeface="Palatino Linotype"/>
                <a:cs typeface="Palatino Linotype"/>
              </a:rPr>
              <a:t>guests</a:t>
            </a:r>
            <a:r>
              <a:rPr sz="4000" b="1" spc="45" dirty="0">
                <a:latin typeface="Palatino Linotype"/>
                <a:cs typeface="Palatino Linotype"/>
              </a:rPr>
              <a:t> </a:t>
            </a:r>
            <a:r>
              <a:rPr sz="4000" b="1" spc="-25" dirty="0">
                <a:latin typeface="Palatino Linotype"/>
                <a:cs typeface="Palatino Linotype"/>
              </a:rPr>
              <a:t>to </a:t>
            </a:r>
            <a:r>
              <a:rPr sz="4000" b="1" spc="-50" dirty="0">
                <a:latin typeface="Palatino Linotype"/>
                <a:cs typeface="Palatino Linotype"/>
              </a:rPr>
              <a:t>leave</a:t>
            </a:r>
            <a:r>
              <a:rPr sz="4000" b="1" spc="-35" dirty="0">
                <a:latin typeface="Palatino Linotype"/>
                <a:cs typeface="Palatino Linotype"/>
              </a:rPr>
              <a:t> </a:t>
            </a:r>
            <a:r>
              <a:rPr sz="4000" b="1" dirty="0">
                <a:latin typeface="Palatino Linotype"/>
                <a:cs typeface="Palatino Linotype"/>
              </a:rPr>
              <a:t>occupied</a:t>
            </a:r>
            <a:r>
              <a:rPr sz="4000" b="1" spc="-35" dirty="0">
                <a:latin typeface="Palatino Linotype"/>
                <a:cs typeface="Palatino Linotype"/>
              </a:rPr>
              <a:t> </a:t>
            </a:r>
            <a:r>
              <a:rPr sz="4000" b="1" spc="60" dirty="0">
                <a:latin typeface="Palatino Linotype"/>
                <a:cs typeface="Palatino Linotype"/>
              </a:rPr>
              <a:t>rooms.</a:t>
            </a:r>
            <a:r>
              <a:rPr sz="4000" b="1" spc="-185" dirty="0">
                <a:latin typeface="Palatino Linotype"/>
                <a:cs typeface="Palatino Linotype"/>
              </a:rPr>
              <a:t> </a:t>
            </a:r>
            <a:endParaRPr lang="en-US" sz="4000" b="1" spc="-185" dirty="0" smtClean="0">
              <a:latin typeface="Palatino Linotype"/>
              <a:cs typeface="Palatino Linotype"/>
            </a:endParaRPr>
          </a:p>
          <a:p>
            <a:pPr marL="583565" marR="5080" indent="-571500" algn="just">
              <a:lnSpc>
                <a:spcPct val="100800"/>
              </a:lnSpc>
              <a:spcBef>
                <a:spcPts val="90"/>
              </a:spcBef>
              <a:buFont typeface="Arial" panose="020B0604020202020204" pitchFamily="34" charset="0"/>
              <a:buChar char="•"/>
            </a:pPr>
            <a:r>
              <a:rPr sz="4000" b="1" spc="-20" dirty="0" smtClean="0">
                <a:latin typeface="Palatino Linotype"/>
                <a:cs typeface="Palatino Linotype"/>
              </a:rPr>
              <a:t>View </a:t>
            </a:r>
            <a:r>
              <a:rPr sz="4000" b="1" dirty="0">
                <a:latin typeface="Palatino Linotype"/>
                <a:cs typeface="Palatino Linotype"/>
              </a:rPr>
              <a:t>Occupancy: </a:t>
            </a:r>
            <a:r>
              <a:rPr sz="4000" b="1" spc="-10" dirty="0">
                <a:latin typeface="Palatino Linotype"/>
                <a:cs typeface="Palatino Linotype"/>
              </a:rPr>
              <a:t>shows</a:t>
            </a:r>
            <a:r>
              <a:rPr sz="4000" b="1" spc="-55" dirty="0">
                <a:latin typeface="Palatino Linotype"/>
                <a:cs typeface="Palatino Linotype"/>
              </a:rPr>
              <a:t> </a:t>
            </a:r>
            <a:r>
              <a:rPr sz="4000" b="1" dirty="0">
                <a:latin typeface="Palatino Linotype"/>
                <a:cs typeface="Palatino Linotype"/>
              </a:rPr>
              <a:t>the </a:t>
            </a:r>
            <a:r>
              <a:rPr sz="4000" b="1" spc="100" dirty="0">
                <a:latin typeface="Palatino Linotype"/>
                <a:cs typeface="Palatino Linotype"/>
              </a:rPr>
              <a:t>current</a:t>
            </a:r>
            <a:r>
              <a:rPr sz="4000" b="1" spc="-40" dirty="0">
                <a:latin typeface="Palatino Linotype"/>
                <a:cs typeface="Palatino Linotype"/>
              </a:rPr>
              <a:t> </a:t>
            </a:r>
            <a:r>
              <a:rPr sz="4000" b="1" spc="-10" dirty="0">
                <a:latin typeface="Palatino Linotype"/>
                <a:cs typeface="Palatino Linotype"/>
              </a:rPr>
              <a:t>status </a:t>
            </a:r>
            <a:r>
              <a:rPr sz="4000" b="1" dirty="0">
                <a:latin typeface="Palatino Linotype"/>
                <a:cs typeface="Palatino Linotype"/>
              </a:rPr>
              <a:t>of</a:t>
            </a:r>
            <a:r>
              <a:rPr sz="4000" b="1" spc="10" dirty="0">
                <a:latin typeface="Palatino Linotype"/>
                <a:cs typeface="Palatino Linotype"/>
              </a:rPr>
              <a:t> </a:t>
            </a:r>
            <a:r>
              <a:rPr sz="4000" b="1" spc="70" dirty="0">
                <a:latin typeface="Palatino Linotype"/>
                <a:cs typeface="Palatino Linotype"/>
              </a:rPr>
              <a:t>room</a:t>
            </a:r>
            <a:r>
              <a:rPr sz="4000" b="1" spc="15" dirty="0">
                <a:latin typeface="Palatino Linotype"/>
                <a:cs typeface="Palatino Linotype"/>
              </a:rPr>
              <a:t> </a:t>
            </a:r>
            <a:r>
              <a:rPr sz="4000" b="1" dirty="0">
                <a:latin typeface="Palatino Linotype"/>
                <a:cs typeface="Palatino Linotype"/>
              </a:rPr>
              <a:t>occupancy.</a:t>
            </a:r>
            <a:r>
              <a:rPr sz="4000" b="1" spc="10" dirty="0">
                <a:latin typeface="Palatino Linotype"/>
                <a:cs typeface="Palatino Linotype"/>
              </a:rPr>
              <a:t> </a:t>
            </a:r>
            <a:endParaRPr lang="en-US" sz="4000" b="1" spc="10" dirty="0" smtClean="0">
              <a:latin typeface="Palatino Linotype"/>
              <a:cs typeface="Palatino Linotype"/>
            </a:endParaRPr>
          </a:p>
          <a:p>
            <a:pPr marL="583565" marR="5080" indent="-571500" algn="just">
              <a:lnSpc>
                <a:spcPct val="100800"/>
              </a:lnSpc>
              <a:spcBef>
                <a:spcPts val="90"/>
              </a:spcBef>
              <a:buFont typeface="Arial" panose="020B0604020202020204" pitchFamily="34" charset="0"/>
              <a:buChar char="•"/>
            </a:pPr>
            <a:r>
              <a:rPr sz="4000" b="1" spc="55" dirty="0" smtClean="0">
                <a:latin typeface="Palatino Linotype"/>
                <a:cs typeface="Palatino Linotype"/>
              </a:rPr>
              <a:t>Exit</a:t>
            </a:r>
            <a:r>
              <a:rPr sz="4000" b="1" spc="55" dirty="0">
                <a:latin typeface="Palatino Linotype"/>
                <a:cs typeface="Palatino Linotype"/>
              </a:rPr>
              <a:t>:</a:t>
            </a:r>
            <a:r>
              <a:rPr sz="4000" b="1" spc="15" dirty="0">
                <a:latin typeface="Palatino Linotype"/>
                <a:cs typeface="Palatino Linotype"/>
              </a:rPr>
              <a:t> </a:t>
            </a:r>
            <a:r>
              <a:rPr sz="4000" b="1" dirty="0">
                <a:latin typeface="Palatino Linotype"/>
                <a:cs typeface="Palatino Linotype"/>
              </a:rPr>
              <a:t>closes</a:t>
            </a:r>
            <a:r>
              <a:rPr sz="4000" b="1" spc="-40" dirty="0">
                <a:latin typeface="Palatino Linotype"/>
                <a:cs typeface="Palatino Linotype"/>
              </a:rPr>
              <a:t> </a:t>
            </a:r>
            <a:r>
              <a:rPr sz="4000" b="1" spc="-25" dirty="0">
                <a:latin typeface="Palatino Linotype"/>
                <a:cs typeface="Palatino Linotype"/>
              </a:rPr>
              <a:t>the </a:t>
            </a:r>
            <a:r>
              <a:rPr sz="4000" b="1" spc="-10" dirty="0">
                <a:latin typeface="Palatino Linotype"/>
                <a:cs typeface="Palatino Linotype"/>
              </a:rPr>
              <a:t>application.</a:t>
            </a:r>
            <a:endParaRPr sz="4000" dirty="0">
              <a:latin typeface="Palatino Linotype"/>
              <a:cs typeface="Palatino Linotype"/>
            </a:endParaRPr>
          </a:p>
        </p:txBody>
      </p:sp>
    </p:spTree>
  </p:cSld>
  <p:clrMapOvr>
    <a:masterClrMapping/>
  </p:clrMapOvr>
  <mc:AlternateContent xmlns:mc="http://schemas.openxmlformats.org/markup-compatibility/2006">
    <mc:Choice xmlns:p14="http://schemas.microsoft.com/office/powerpoint/2010/main" xmlns="" Requires="p14">
      <p:transition spd="slow" p14:dur="3400">
        <p14:reveal/>
      </p:transition>
    </mc:Choice>
    <mc:Fallback>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txBox="1">
            <a:spLocks noGrp="1"/>
          </p:cNvSpPr>
          <p:nvPr>
            <p:ph type="title"/>
          </p:nvPr>
        </p:nvSpPr>
        <p:spPr>
          <a:xfrm>
            <a:off x="9763125" y="730339"/>
            <a:ext cx="6778625" cy="848360"/>
          </a:xfrm>
          <a:prstGeom prst="rect">
            <a:avLst/>
          </a:prstGeom>
        </p:spPr>
        <p:txBody>
          <a:bodyPr vert="horz" wrap="square" lIns="0" tIns="12700" rIns="0" bIns="0" rtlCol="0">
            <a:spAutoFit/>
          </a:bodyPr>
          <a:lstStyle/>
          <a:p>
            <a:pPr marL="12700" algn="ctr">
              <a:lnSpc>
                <a:spcPct val="100000"/>
              </a:lnSpc>
              <a:spcBef>
                <a:spcPts val="100"/>
              </a:spcBef>
            </a:pPr>
            <a:r>
              <a:rPr lang="en-US" sz="5400" spc="60" dirty="0" smtClean="0">
                <a:solidFill>
                  <a:srgbClr val="000000"/>
                </a:solidFill>
              </a:rPr>
              <a:t>Key Features:</a:t>
            </a:r>
            <a:endParaRPr sz="5400" dirty="0"/>
          </a:p>
        </p:txBody>
      </p:sp>
      <p:sp>
        <p:nvSpPr>
          <p:cNvPr id="6" name="object 6"/>
          <p:cNvSpPr txBox="1">
            <a:spLocks noGrp="1"/>
          </p:cNvSpPr>
          <p:nvPr>
            <p:ph type="body" idx="1"/>
          </p:nvPr>
        </p:nvSpPr>
        <p:spPr>
          <a:xfrm>
            <a:off x="9455150" y="2137090"/>
            <a:ext cx="8427085" cy="7768152"/>
          </a:xfrm>
          <a:prstGeom prst="rect">
            <a:avLst/>
          </a:prstGeom>
        </p:spPr>
        <p:txBody>
          <a:bodyPr vert="horz" wrap="square" lIns="0" tIns="12065" rIns="0" bIns="0" rtlCol="0">
            <a:spAutoFit/>
          </a:bodyPr>
          <a:lstStyle/>
          <a:p>
            <a:r>
              <a:rPr lang="en-US" sz="2800" dirty="0"/>
              <a:t>Room Management:</a:t>
            </a:r>
            <a:r>
              <a:rPr lang="en-US" sz="2800" b="0" dirty="0"/>
              <a:t> The system enables staff to easily track room availability, types, and pricing, helping guests find suitable accommodations quickly</a:t>
            </a:r>
            <a:r>
              <a:rPr lang="en-US" sz="2800" b="0" dirty="0" smtClean="0"/>
              <a:t>.</a:t>
            </a:r>
          </a:p>
          <a:p>
            <a:endParaRPr lang="en-US" sz="2800" b="0" dirty="0"/>
          </a:p>
          <a:p>
            <a:r>
              <a:rPr lang="en-US" sz="2800" dirty="0"/>
              <a:t>Booking System:</a:t>
            </a:r>
            <a:r>
              <a:rPr lang="en-US" sz="2800" b="0" dirty="0"/>
              <a:t> Guests can make online reservations, and staff can easily manage and modify existing bookings</a:t>
            </a:r>
            <a:r>
              <a:rPr lang="en-US" sz="2800" b="0" dirty="0" smtClean="0"/>
              <a:t>.</a:t>
            </a:r>
          </a:p>
          <a:p>
            <a:endParaRPr lang="en-US" sz="2800" b="0" dirty="0"/>
          </a:p>
          <a:p>
            <a:r>
              <a:rPr lang="en-US" sz="2800" dirty="0"/>
              <a:t>Check-in/Check-out:</a:t>
            </a:r>
            <a:r>
              <a:rPr lang="en-US" sz="2800" b="0" dirty="0"/>
              <a:t> The HMS streamlines the check-in and check-out processes, reducing wait times and enhancing guest satisfaction</a:t>
            </a:r>
            <a:r>
              <a:rPr lang="en-US" sz="2800" b="0" dirty="0" smtClean="0"/>
              <a:t>.</a:t>
            </a:r>
          </a:p>
          <a:p>
            <a:endParaRPr lang="en-US" sz="2800" b="0" dirty="0"/>
          </a:p>
          <a:p>
            <a:r>
              <a:rPr lang="en-US" sz="2800" dirty="0"/>
              <a:t>Billing and Invoicing:</a:t>
            </a:r>
            <a:r>
              <a:rPr lang="en-US" sz="2800" b="0" dirty="0"/>
              <a:t> The system automatically generates invoices, simplifying payment management and tracking financial transactions.</a:t>
            </a:r>
          </a:p>
          <a:p>
            <a:r>
              <a:rPr lang="en-US" sz="2800" dirty="0"/>
              <a:t/>
            </a:r>
            <a:br>
              <a:rPr lang="en-US" sz="2800" dirty="0"/>
            </a:br>
            <a:endParaRPr lang="en-US" sz="2800" b="0" dirty="0" smtClean="0"/>
          </a:p>
        </p:txBody>
      </p:sp>
      <p:pic>
        <p:nvPicPr>
          <p:cNvPr id="7" name="Picture 6"/>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234950" y="196850"/>
            <a:ext cx="8915400" cy="9753600"/>
          </a:xfrm>
          <a:prstGeom prst="rect">
            <a:avLst/>
          </a:prstGeom>
        </p:spPr>
      </p:pic>
    </p:spTree>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2"/>
            <a:ext cx="18300700" cy="10483851"/>
          </a:xfrm>
          <a:custGeom>
            <a:avLst/>
            <a:gdLst/>
            <a:ahLst/>
            <a:cxnLst/>
            <a:rect l="l" t="t" r="r" b="b"/>
            <a:pathLst>
              <a:path w="18288000" h="10287000">
                <a:moveTo>
                  <a:pt x="18288000" y="0"/>
                </a:moveTo>
                <a:lnTo>
                  <a:pt x="0" y="0"/>
                </a:lnTo>
                <a:lnTo>
                  <a:pt x="0" y="10287000"/>
                </a:lnTo>
                <a:lnTo>
                  <a:pt x="18288000" y="10287000"/>
                </a:lnTo>
                <a:lnTo>
                  <a:pt x="18288000" y="0"/>
                </a:lnTo>
                <a:close/>
              </a:path>
            </a:pathLst>
          </a:custGeom>
          <a:solidFill>
            <a:srgbClr val="000000"/>
          </a:solidFill>
        </p:spPr>
        <p:txBody>
          <a:bodyPr wrap="square" lIns="0" tIns="0" rIns="0" bIns="0" rtlCol="0"/>
          <a:lstStyle/>
          <a:p>
            <a:endParaRPr/>
          </a:p>
        </p:txBody>
      </p:sp>
      <p:sp>
        <p:nvSpPr>
          <p:cNvPr id="3" name="object 3"/>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Implementation</a:t>
            </a:r>
            <a:r>
              <a:rPr spc="-185" dirty="0"/>
              <a:t> </a:t>
            </a:r>
            <a:r>
              <a:rPr spc="-10" dirty="0"/>
              <a:t>Strategies</a:t>
            </a:r>
          </a:p>
        </p:txBody>
      </p:sp>
      <p:sp>
        <p:nvSpPr>
          <p:cNvPr id="4" name="object 4"/>
          <p:cNvSpPr txBox="1"/>
          <p:nvPr/>
        </p:nvSpPr>
        <p:spPr>
          <a:xfrm>
            <a:off x="10691850" y="1190831"/>
            <a:ext cx="5441315" cy="8519795"/>
          </a:xfrm>
          <a:prstGeom prst="rect">
            <a:avLst/>
          </a:prstGeom>
        </p:spPr>
        <p:txBody>
          <a:bodyPr vert="horz" wrap="square" lIns="0" tIns="5080" rIns="0" bIns="0" rtlCol="0">
            <a:spAutoFit/>
          </a:bodyPr>
          <a:lstStyle/>
          <a:p>
            <a:pPr marL="12700" marR="5080" algn="ctr">
              <a:lnSpc>
                <a:spcPct val="101899"/>
              </a:lnSpc>
              <a:spcBef>
                <a:spcPts val="40"/>
              </a:spcBef>
            </a:pPr>
            <a:r>
              <a:rPr sz="3650" spc="240" dirty="0">
                <a:solidFill>
                  <a:srgbClr val="FFFFFF"/>
                </a:solidFill>
                <a:latin typeface="Calibri"/>
                <a:cs typeface="Calibri"/>
              </a:rPr>
              <a:t>To</a:t>
            </a:r>
            <a:r>
              <a:rPr sz="3650" spc="135" dirty="0">
                <a:solidFill>
                  <a:srgbClr val="FFFFFF"/>
                </a:solidFill>
                <a:latin typeface="Calibri"/>
                <a:cs typeface="Calibri"/>
              </a:rPr>
              <a:t> </a:t>
            </a:r>
            <a:r>
              <a:rPr sz="3650" spc="345" dirty="0">
                <a:solidFill>
                  <a:srgbClr val="FFFFFF"/>
                </a:solidFill>
                <a:latin typeface="Calibri"/>
                <a:cs typeface="Calibri"/>
              </a:rPr>
              <a:t>successfully </a:t>
            </a:r>
            <a:r>
              <a:rPr sz="3650" spc="484" dirty="0">
                <a:solidFill>
                  <a:srgbClr val="FFFFFF"/>
                </a:solidFill>
                <a:latin typeface="Calibri"/>
                <a:cs typeface="Calibri"/>
              </a:rPr>
              <a:t>implement</a:t>
            </a:r>
            <a:r>
              <a:rPr sz="3650" spc="135" dirty="0">
                <a:solidFill>
                  <a:srgbClr val="FFFFFF"/>
                </a:solidFill>
                <a:latin typeface="Calibri"/>
                <a:cs typeface="Calibri"/>
              </a:rPr>
              <a:t> </a:t>
            </a:r>
            <a:r>
              <a:rPr sz="3650" spc="409" dirty="0">
                <a:solidFill>
                  <a:srgbClr val="FFFFFF"/>
                </a:solidFill>
                <a:latin typeface="Calibri"/>
                <a:cs typeface="Calibri"/>
              </a:rPr>
              <a:t>the</a:t>
            </a:r>
            <a:r>
              <a:rPr sz="3650" spc="140" dirty="0">
                <a:solidFill>
                  <a:srgbClr val="FFFFFF"/>
                </a:solidFill>
                <a:latin typeface="Calibri"/>
                <a:cs typeface="Calibri"/>
              </a:rPr>
              <a:t> </a:t>
            </a:r>
            <a:r>
              <a:rPr sz="3650" spc="330" dirty="0">
                <a:solidFill>
                  <a:srgbClr val="FFFFFF"/>
                </a:solidFill>
                <a:latin typeface="Calibri"/>
                <a:cs typeface="Calibri"/>
              </a:rPr>
              <a:t>system, </a:t>
            </a:r>
            <a:r>
              <a:rPr sz="3650" spc="465" dirty="0">
                <a:solidFill>
                  <a:srgbClr val="FFFFFF"/>
                </a:solidFill>
                <a:latin typeface="Calibri"/>
                <a:cs typeface="Calibri"/>
              </a:rPr>
              <a:t>we</a:t>
            </a:r>
            <a:r>
              <a:rPr sz="3650" spc="150" dirty="0">
                <a:solidFill>
                  <a:srgbClr val="FFFFFF"/>
                </a:solidFill>
                <a:latin typeface="Calibri"/>
                <a:cs typeface="Calibri"/>
              </a:rPr>
              <a:t> </a:t>
            </a:r>
            <a:r>
              <a:rPr sz="3650" spc="545" dirty="0">
                <a:solidFill>
                  <a:srgbClr val="FFFFFF"/>
                </a:solidFill>
                <a:latin typeface="Calibri"/>
                <a:cs typeface="Calibri"/>
              </a:rPr>
              <a:t>recommend</a:t>
            </a:r>
            <a:r>
              <a:rPr sz="3650" spc="150" dirty="0">
                <a:solidFill>
                  <a:srgbClr val="FFFFFF"/>
                </a:solidFill>
                <a:latin typeface="Calibri"/>
                <a:cs typeface="Calibri"/>
              </a:rPr>
              <a:t> </a:t>
            </a:r>
            <a:r>
              <a:rPr sz="3650" spc="350" dirty="0">
                <a:solidFill>
                  <a:srgbClr val="FFFFFF"/>
                </a:solidFill>
                <a:latin typeface="Calibri"/>
                <a:cs typeface="Calibri"/>
              </a:rPr>
              <a:t>a </a:t>
            </a:r>
            <a:r>
              <a:rPr sz="3650" b="1" spc="490" dirty="0">
                <a:solidFill>
                  <a:srgbClr val="FFFFFF"/>
                </a:solidFill>
                <a:latin typeface="Calibri"/>
                <a:cs typeface="Calibri"/>
              </a:rPr>
              <a:t>phased</a:t>
            </a:r>
            <a:r>
              <a:rPr sz="3650" b="1" spc="204" dirty="0">
                <a:solidFill>
                  <a:srgbClr val="FFFFFF"/>
                </a:solidFill>
                <a:latin typeface="Calibri"/>
                <a:cs typeface="Calibri"/>
              </a:rPr>
              <a:t> </a:t>
            </a:r>
            <a:r>
              <a:rPr sz="3650" b="1" spc="385" dirty="0">
                <a:solidFill>
                  <a:srgbClr val="FFFFFF"/>
                </a:solidFill>
                <a:latin typeface="Calibri"/>
                <a:cs typeface="Calibri"/>
              </a:rPr>
              <a:t>approach</a:t>
            </a:r>
            <a:r>
              <a:rPr sz="3650" spc="385" dirty="0">
                <a:solidFill>
                  <a:srgbClr val="FFFFFF"/>
                </a:solidFill>
                <a:latin typeface="Calibri"/>
                <a:cs typeface="Calibri"/>
              </a:rPr>
              <a:t>.</a:t>
            </a:r>
            <a:r>
              <a:rPr sz="3650" spc="155" dirty="0">
                <a:solidFill>
                  <a:srgbClr val="FFFFFF"/>
                </a:solidFill>
                <a:latin typeface="Calibri"/>
                <a:cs typeface="Calibri"/>
              </a:rPr>
              <a:t> </a:t>
            </a:r>
            <a:r>
              <a:rPr sz="3650" spc="320" dirty="0">
                <a:solidFill>
                  <a:srgbClr val="FFFFFF"/>
                </a:solidFill>
                <a:latin typeface="Calibri"/>
                <a:cs typeface="Calibri"/>
              </a:rPr>
              <a:t>This </a:t>
            </a:r>
            <a:r>
              <a:rPr sz="3650" spc="405" dirty="0">
                <a:solidFill>
                  <a:srgbClr val="FFFFFF"/>
                </a:solidFill>
                <a:latin typeface="Calibri"/>
                <a:cs typeface="Calibri"/>
              </a:rPr>
              <a:t>includes</a:t>
            </a:r>
            <a:r>
              <a:rPr sz="3650" spc="155" dirty="0">
                <a:solidFill>
                  <a:srgbClr val="FFFFFF"/>
                </a:solidFill>
                <a:latin typeface="Calibri"/>
                <a:cs typeface="Calibri"/>
              </a:rPr>
              <a:t> </a:t>
            </a:r>
            <a:r>
              <a:rPr sz="3650" b="1" spc="370" dirty="0">
                <a:solidFill>
                  <a:srgbClr val="FFFFFF"/>
                </a:solidFill>
                <a:latin typeface="Calibri"/>
                <a:cs typeface="Calibri"/>
              </a:rPr>
              <a:t>training</a:t>
            </a:r>
            <a:r>
              <a:rPr sz="3650" b="1" spc="210" dirty="0">
                <a:solidFill>
                  <a:srgbClr val="FFFFFF"/>
                </a:solidFill>
                <a:latin typeface="Calibri"/>
                <a:cs typeface="Calibri"/>
              </a:rPr>
              <a:t> </a:t>
            </a:r>
            <a:r>
              <a:rPr sz="3650" b="1" spc="225" dirty="0">
                <a:solidFill>
                  <a:srgbClr val="FFFFFF"/>
                </a:solidFill>
                <a:latin typeface="Calibri"/>
                <a:cs typeface="Calibri"/>
              </a:rPr>
              <a:t>staff</a:t>
            </a:r>
            <a:r>
              <a:rPr sz="3650" spc="225" dirty="0">
                <a:solidFill>
                  <a:srgbClr val="FFFFFF"/>
                </a:solidFill>
                <a:latin typeface="Calibri"/>
                <a:cs typeface="Calibri"/>
              </a:rPr>
              <a:t>, </a:t>
            </a:r>
            <a:r>
              <a:rPr sz="3650" b="1" spc="405" dirty="0">
                <a:solidFill>
                  <a:srgbClr val="FFFFFF"/>
                </a:solidFill>
                <a:latin typeface="Calibri"/>
                <a:cs typeface="Calibri"/>
              </a:rPr>
              <a:t>integrating</a:t>
            </a:r>
            <a:r>
              <a:rPr sz="3650" b="1" spc="200" dirty="0">
                <a:solidFill>
                  <a:srgbClr val="FFFFFF"/>
                </a:solidFill>
                <a:latin typeface="Calibri"/>
                <a:cs typeface="Calibri"/>
              </a:rPr>
              <a:t> </a:t>
            </a:r>
            <a:r>
              <a:rPr sz="3650" b="1" spc="390" dirty="0">
                <a:solidFill>
                  <a:srgbClr val="FFFFFF"/>
                </a:solidFill>
                <a:latin typeface="Calibri"/>
                <a:cs typeface="Calibri"/>
              </a:rPr>
              <a:t>existing </a:t>
            </a:r>
            <a:r>
              <a:rPr sz="3650" b="1" spc="380" dirty="0">
                <a:solidFill>
                  <a:srgbClr val="FFFFFF"/>
                </a:solidFill>
                <a:latin typeface="Calibri"/>
                <a:cs typeface="Calibri"/>
              </a:rPr>
              <a:t>systems</a:t>
            </a:r>
            <a:r>
              <a:rPr sz="3650" spc="380" dirty="0">
                <a:solidFill>
                  <a:srgbClr val="FFFFFF"/>
                </a:solidFill>
                <a:latin typeface="Calibri"/>
                <a:cs typeface="Calibri"/>
              </a:rPr>
              <a:t>,</a:t>
            </a:r>
            <a:r>
              <a:rPr sz="3650" spc="135" dirty="0">
                <a:solidFill>
                  <a:srgbClr val="FFFFFF"/>
                </a:solidFill>
                <a:latin typeface="Calibri"/>
                <a:cs typeface="Calibri"/>
              </a:rPr>
              <a:t> </a:t>
            </a:r>
            <a:r>
              <a:rPr sz="3650" spc="495" dirty="0">
                <a:solidFill>
                  <a:srgbClr val="FFFFFF"/>
                </a:solidFill>
                <a:latin typeface="Calibri"/>
                <a:cs typeface="Calibri"/>
              </a:rPr>
              <a:t>and </a:t>
            </a:r>
            <a:r>
              <a:rPr sz="3650" spc="480" dirty="0">
                <a:solidFill>
                  <a:srgbClr val="FFFFFF"/>
                </a:solidFill>
                <a:latin typeface="Calibri"/>
                <a:cs typeface="Calibri"/>
              </a:rPr>
              <a:t>conducting</a:t>
            </a:r>
            <a:r>
              <a:rPr sz="3650" spc="180" dirty="0">
                <a:solidFill>
                  <a:srgbClr val="FFFFFF"/>
                </a:solidFill>
                <a:latin typeface="Calibri"/>
                <a:cs typeface="Calibri"/>
              </a:rPr>
              <a:t> </a:t>
            </a:r>
            <a:r>
              <a:rPr sz="3650" b="1" spc="385" dirty="0">
                <a:solidFill>
                  <a:srgbClr val="FFFFFF"/>
                </a:solidFill>
                <a:latin typeface="Calibri"/>
                <a:cs typeface="Calibri"/>
              </a:rPr>
              <a:t>user </a:t>
            </a:r>
            <a:r>
              <a:rPr sz="3650" b="1" spc="459" dirty="0">
                <a:solidFill>
                  <a:srgbClr val="FFFFFF"/>
                </a:solidFill>
                <a:latin typeface="Calibri"/>
                <a:cs typeface="Calibri"/>
              </a:rPr>
              <a:t>feedback</a:t>
            </a:r>
            <a:r>
              <a:rPr sz="3650" b="1" spc="190" dirty="0">
                <a:solidFill>
                  <a:srgbClr val="FFFFFF"/>
                </a:solidFill>
                <a:latin typeface="Calibri"/>
                <a:cs typeface="Calibri"/>
              </a:rPr>
              <a:t> </a:t>
            </a:r>
            <a:r>
              <a:rPr sz="3650" b="1" spc="405" dirty="0">
                <a:solidFill>
                  <a:srgbClr val="FFFFFF"/>
                </a:solidFill>
                <a:latin typeface="Calibri"/>
                <a:cs typeface="Calibri"/>
              </a:rPr>
              <a:t>sessions</a:t>
            </a:r>
            <a:r>
              <a:rPr sz="3650" b="1" spc="140" dirty="0">
                <a:solidFill>
                  <a:srgbClr val="FFFFFF"/>
                </a:solidFill>
                <a:latin typeface="Calibri"/>
                <a:cs typeface="Calibri"/>
              </a:rPr>
              <a:t> </a:t>
            </a:r>
            <a:r>
              <a:rPr sz="3650" spc="250" dirty="0">
                <a:solidFill>
                  <a:srgbClr val="FFFFFF"/>
                </a:solidFill>
                <a:latin typeface="Calibri"/>
                <a:cs typeface="Calibri"/>
              </a:rPr>
              <a:t>to </a:t>
            </a:r>
            <a:r>
              <a:rPr sz="3650" spc="355" dirty="0">
                <a:solidFill>
                  <a:srgbClr val="FFFFFF"/>
                </a:solidFill>
                <a:latin typeface="Calibri"/>
                <a:cs typeface="Calibri"/>
              </a:rPr>
              <a:t>reﬁne</a:t>
            </a:r>
            <a:r>
              <a:rPr sz="3650" spc="175" dirty="0">
                <a:solidFill>
                  <a:srgbClr val="FFFFFF"/>
                </a:solidFill>
                <a:latin typeface="Calibri"/>
                <a:cs typeface="Calibri"/>
              </a:rPr>
              <a:t> </a:t>
            </a:r>
            <a:r>
              <a:rPr sz="3650" spc="300" dirty="0">
                <a:solidFill>
                  <a:srgbClr val="FFFFFF"/>
                </a:solidFill>
                <a:latin typeface="Calibri"/>
                <a:cs typeface="Calibri"/>
              </a:rPr>
              <a:t>functionalities.</a:t>
            </a:r>
            <a:r>
              <a:rPr sz="3650" spc="180" dirty="0">
                <a:solidFill>
                  <a:srgbClr val="FFFFFF"/>
                </a:solidFill>
                <a:latin typeface="Calibri"/>
                <a:cs typeface="Calibri"/>
              </a:rPr>
              <a:t> </a:t>
            </a:r>
            <a:r>
              <a:rPr sz="3650" spc="455" dirty="0">
                <a:solidFill>
                  <a:srgbClr val="FFFFFF"/>
                </a:solidFill>
                <a:latin typeface="Calibri"/>
                <a:cs typeface="Calibri"/>
              </a:rPr>
              <a:t>A </a:t>
            </a:r>
            <a:r>
              <a:rPr sz="3650" spc="335" dirty="0">
                <a:solidFill>
                  <a:srgbClr val="FFFFFF"/>
                </a:solidFill>
                <a:latin typeface="Calibri"/>
                <a:cs typeface="Calibri"/>
              </a:rPr>
              <a:t>well-</a:t>
            </a:r>
            <a:r>
              <a:rPr sz="3650" spc="430" dirty="0">
                <a:solidFill>
                  <a:srgbClr val="FFFFFF"/>
                </a:solidFill>
                <a:latin typeface="Calibri"/>
                <a:cs typeface="Calibri"/>
              </a:rPr>
              <a:t>planned</a:t>
            </a:r>
            <a:r>
              <a:rPr sz="3650" spc="150" dirty="0">
                <a:solidFill>
                  <a:srgbClr val="FFFFFF"/>
                </a:solidFill>
                <a:latin typeface="Calibri"/>
                <a:cs typeface="Calibri"/>
              </a:rPr>
              <a:t> </a:t>
            </a:r>
            <a:r>
              <a:rPr sz="3650" spc="335" dirty="0">
                <a:solidFill>
                  <a:srgbClr val="FFFFFF"/>
                </a:solidFill>
                <a:latin typeface="Calibri"/>
                <a:cs typeface="Calibri"/>
              </a:rPr>
              <a:t>strategy </a:t>
            </a:r>
            <a:r>
              <a:rPr sz="3650" spc="395" dirty="0">
                <a:solidFill>
                  <a:srgbClr val="FFFFFF"/>
                </a:solidFill>
                <a:latin typeface="Calibri"/>
                <a:cs typeface="Calibri"/>
              </a:rPr>
              <a:t>ensures</a:t>
            </a:r>
            <a:r>
              <a:rPr sz="3650" spc="145" dirty="0">
                <a:solidFill>
                  <a:srgbClr val="FFFFFF"/>
                </a:solidFill>
                <a:latin typeface="Calibri"/>
                <a:cs typeface="Calibri"/>
              </a:rPr>
              <a:t> </a:t>
            </a:r>
            <a:r>
              <a:rPr sz="3650" spc="480" dirty="0">
                <a:solidFill>
                  <a:srgbClr val="FFFFFF"/>
                </a:solidFill>
                <a:latin typeface="Calibri"/>
                <a:cs typeface="Calibri"/>
              </a:rPr>
              <a:t>smooth </a:t>
            </a:r>
            <a:r>
              <a:rPr sz="3650" spc="310" dirty="0">
                <a:solidFill>
                  <a:srgbClr val="FFFFFF"/>
                </a:solidFill>
                <a:latin typeface="Calibri"/>
                <a:cs typeface="Calibri"/>
              </a:rPr>
              <a:t>transitions</a:t>
            </a:r>
            <a:r>
              <a:rPr sz="3650" spc="175" dirty="0">
                <a:solidFill>
                  <a:srgbClr val="FFFFFF"/>
                </a:solidFill>
                <a:latin typeface="Calibri"/>
                <a:cs typeface="Calibri"/>
              </a:rPr>
              <a:t> </a:t>
            </a:r>
            <a:r>
              <a:rPr sz="3650" spc="495" dirty="0">
                <a:solidFill>
                  <a:srgbClr val="FFFFFF"/>
                </a:solidFill>
                <a:latin typeface="Calibri"/>
                <a:cs typeface="Calibri"/>
              </a:rPr>
              <a:t>and </a:t>
            </a:r>
            <a:r>
              <a:rPr sz="3650" spc="459" dirty="0">
                <a:solidFill>
                  <a:srgbClr val="FFFFFF"/>
                </a:solidFill>
                <a:latin typeface="Calibri"/>
                <a:cs typeface="Calibri"/>
              </a:rPr>
              <a:t>maximizes</a:t>
            </a:r>
            <a:r>
              <a:rPr sz="3650" spc="135" dirty="0">
                <a:solidFill>
                  <a:srgbClr val="FFFFFF"/>
                </a:solidFill>
                <a:latin typeface="Calibri"/>
                <a:cs typeface="Calibri"/>
              </a:rPr>
              <a:t> </a:t>
            </a:r>
            <a:r>
              <a:rPr sz="3650" spc="345" dirty="0">
                <a:solidFill>
                  <a:srgbClr val="FFFFFF"/>
                </a:solidFill>
                <a:latin typeface="Calibri"/>
                <a:cs typeface="Calibri"/>
              </a:rPr>
              <a:t>user </a:t>
            </a:r>
            <a:r>
              <a:rPr sz="3650" spc="340" dirty="0">
                <a:solidFill>
                  <a:srgbClr val="FFFFFF"/>
                </a:solidFill>
                <a:latin typeface="Calibri"/>
                <a:cs typeface="Calibri"/>
              </a:rPr>
              <a:t>adoption.</a:t>
            </a:r>
            <a:endParaRPr sz="3650" dirty="0">
              <a:latin typeface="Calibri"/>
              <a:cs typeface="Calibri"/>
            </a:endParaRPr>
          </a:p>
        </p:txBody>
      </p:sp>
      <p:pic>
        <p:nvPicPr>
          <p:cNvPr id="5" name="object 5"/>
          <p:cNvPicPr/>
          <p:nvPr/>
        </p:nvPicPr>
        <p:blipFill>
          <a:blip r:embed="rId2" cstate="print"/>
          <a:stretch>
            <a:fillRect/>
          </a:stretch>
        </p:blipFill>
        <p:spPr>
          <a:xfrm>
            <a:off x="0" y="-1"/>
            <a:ext cx="9143999" cy="10287000"/>
          </a:xfrm>
          <a:prstGeom prst="rect">
            <a:avLst/>
          </a:prstGeom>
        </p:spPr>
      </p:pic>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911350" y="349250"/>
            <a:ext cx="5847080" cy="745490"/>
          </a:xfrm>
          <a:prstGeom prst="rect">
            <a:avLst/>
          </a:prstGeom>
        </p:spPr>
        <p:txBody>
          <a:bodyPr vert="horz" wrap="square" lIns="0" tIns="15875" rIns="0" bIns="0" rtlCol="0">
            <a:spAutoFit/>
          </a:bodyPr>
          <a:lstStyle/>
          <a:p>
            <a:pPr marL="12700">
              <a:lnSpc>
                <a:spcPct val="100000"/>
              </a:lnSpc>
              <a:spcBef>
                <a:spcPts val="125"/>
              </a:spcBef>
            </a:pPr>
            <a:r>
              <a:rPr lang="en-US" sz="4700" dirty="0" smtClean="0">
                <a:solidFill>
                  <a:srgbClr val="000000"/>
                </a:solidFill>
              </a:rPr>
              <a:t>Technology Stack</a:t>
            </a:r>
            <a:endParaRPr sz="4700" dirty="0"/>
          </a:p>
        </p:txBody>
      </p:sp>
      <p:pic>
        <p:nvPicPr>
          <p:cNvPr id="4" name="object 4"/>
          <p:cNvPicPr/>
          <p:nvPr/>
        </p:nvPicPr>
        <p:blipFill>
          <a:blip r:embed="rId3" cstate="print"/>
          <a:stretch>
            <a:fillRect/>
          </a:stretch>
        </p:blipFill>
        <p:spPr>
          <a:xfrm>
            <a:off x="9156853" y="12853"/>
            <a:ext cx="9143847" cy="10286847"/>
          </a:xfrm>
          <a:prstGeom prst="rect">
            <a:avLst/>
          </a:prstGeom>
        </p:spPr>
      </p:pic>
      <p:sp>
        <p:nvSpPr>
          <p:cNvPr id="5" name="Rectangle 4"/>
          <p:cNvSpPr/>
          <p:nvPr/>
        </p:nvSpPr>
        <p:spPr>
          <a:xfrm>
            <a:off x="1" y="4134189"/>
            <a:ext cx="8921750" cy="646331"/>
          </a:xfrm>
          <a:prstGeom prst="rect">
            <a:avLst/>
          </a:prstGeom>
        </p:spPr>
        <p:txBody>
          <a:bodyPr wrap="square">
            <a:spAutoFit/>
          </a:bodyPr>
          <a:lstStyle/>
          <a:p>
            <a:r>
              <a:rPr lang="en-US" dirty="0" smtClean="0"/>
              <a:t/>
            </a:r>
            <a:br>
              <a:rPr lang="en-US" dirty="0" smtClean="0"/>
            </a:br>
            <a:endParaRPr lang="en-US" dirty="0"/>
          </a:p>
        </p:txBody>
      </p:sp>
      <p:sp>
        <p:nvSpPr>
          <p:cNvPr id="6" name="Rectangle 5"/>
          <p:cNvSpPr/>
          <p:nvPr/>
        </p:nvSpPr>
        <p:spPr>
          <a:xfrm>
            <a:off x="387350" y="1414135"/>
            <a:ext cx="8534401" cy="2123658"/>
          </a:xfrm>
          <a:prstGeom prst="rect">
            <a:avLst/>
          </a:prstGeom>
        </p:spPr>
        <p:txBody>
          <a:bodyPr wrap="square">
            <a:spAutoFit/>
          </a:bodyPr>
          <a:lstStyle/>
          <a:p>
            <a:pPr algn="just"/>
            <a:r>
              <a:rPr lang="en-US" sz="3200" b="0" i="0" dirty="0" smtClean="0">
                <a:solidFill>
                  <a:srgbClr val="374151"/>
                </a:solidFill>
                <a:effectLst/>
                <a:latin typeface="__Inter_d65c78"/>
              </a:rPr>
              <a:t>The Hotel Management System is built using a robust technology stack that ensures reliability and scalability.</a:t>
            </a:r>
          </a:p>
          <a:p>
            <a:r>
              <a:rPr lang="en-US" b="0" i="0" dirty="0" smtClean="0">
                <a:solidFill>
                  <a:srgbClr val="374151"/>
                </a:solidFill>
                <a:effectLst/>
                <a:latin typeface="__Inter_d65c78"/>
              </a:rPr>
              <a:t/>
            </a:r>
            <a:br>
              <a:rPr lang="en-US" b="0" i="0" dirty="0" smtClean="0">
                <a:solidFill>
                  <a:srgbClr val="374151"/>
                </a:solidFill>
                <a:effectLst/>
                <a:latin typeface="__Inter_d65c78"/>
              </a:rPr>
            </a:br>
            <a:endParaRPr lang="en-US" dirty="0"/>
          </a:p>
        </p:txBody>
      </p:sp>
      <p:sp>
        <p:nvSpPr>
          <p:cNvPr id="7" name="Rectangle 6"/>
          <p:cNvSpPr/>
          <p:nvPr/>
        </p:nvSpPr>
        <p:spPr>
          <a:xfrm>
            <a:off x="259715" y="2940050"/>
            <a:ext cx="8662036" cy="2523768"/>
          </a:xfrm>
          <a:prstGeom prst="rect">
            <a:avLst/>
          </a:prstGeom>
        </p:spPr>
        <p:txBody>
          <a:bodyPr wrap="square">
            <a:spAutoFit/>
          </a:bodyPr>
          <a:lstStyle/>
          <a:p>
            <a:pPr marL="342900" indent="-342900" algn="l">
              <a:buFont typeface="Arial" panose="020B0604020202020204" pitchFamily="34" charset="0"/>
              <a:buChar char="•"/>
            </a:pPr>
            <a:r>
              <a:rPr lang="en-US" sz="2800" b="1" dirty="0"/>
              <a:t>Programming Language:</a:t>
            </a:r>
            <a:r>
              <a:rPr lang="en-US" sz="2800" dirty="0"/>
              <a:t> The backend of the application is developed in Java, a versatile language known for its portability and performance. Its object-oriented features enable modular </a:t>
            </a:r>
            <a:r>
              <a:rPr lang="en-US" sz="2800" dirty="0" smtClean="0"/>
              <a:t>development</a:t>
            </a:r>
            <a:r>
              <a:rPr lang="en-US" sz="2800" dirty="0"/>
              <a:t>.</a:t>
            </a:r>
            <a:r>
              <a:rPr lang="en-US" dirty="0" smtClean="0"/>
              <a:t/>
            </a:r>
            <a:br>
              <a:rPr lang="en-US" dirty="0" smtClean="0"/>
            </a:br>
            <a:endParaRPr lang="en-US" dirty="0"/>
          </a:p>
        </p:txBody>
      </p:sp>
      <p:sp>
        <p:nvSpPr>
          <p:cNvPr id="8" name="Rectangle 7"/>
          <p:cNvSpPr/>
          <p:nvPr/>
        </p:nvSpPr>
        <p:spPr>
          <a:xfrm>
            <a:off x="193675" y="5226050"/>
            <a:ext cx="8534401" cy="2308324"/>
          </a:xfrm>
          <a:prstGeom prst="rect">
            <a:avLst/>
          </a:prstGeom>
        </p:spPr>
        <p:txBody>
          <a:bodyPr wrap="square">
            <a:spAutoFit/>
          </a:bodyPr>
          <a:lstStyle/>
          <a:p>
            <a:pPr marL="457200" indent="-457200" algn="just">
              <a:buFont typeface="Arial" panose="020B0604020202020204" pitchFamily="34" charset="0"/>
              <a:buChar char="•"/>
            </a:pPr>
            <a:r>
              <a:rPr lang="en-US" sz="2800" b="1" dirty="0"/>
              <a:t>Database </a:t>
            </a:r>
            <a:r>
              <a:rPr lang="en-US" sz="3200" b="1" dirty="0"/>
              <a:t>Management</a:t>
            </a:r>
            <a:r>
              <a:rPr lang="en-US" sz="2800" b="1" dirty="0"/>
              <a:t>:</a:t>
            </a:r>
            <a:r>
              <a:rPr lang="en-US" sz="2800" dirty="0"/>
              <a:t> F</a:t>
            </a:r>
            <a:r>
              <a:rPr lang="en-US" sz="2800" dirty="0" smtClean="0"/>
              <a:t>or </a:t>
            </a:r>
            <a:r>
              <a:rPr lang="en-US" sz="2800" dirty="0"/>
              <a:t>data storage and management. SQL provides a powerful way to handle complex queries and ensures data integrity, which is crucial for managing hotel records.</a:t>
            </a:r>
          </a:p>
        </p:txBody>
      </p:sp>
      <p:sp>
        <p:nvSpPr>
          <p:cNvPr id="9" name="Rectangle 8"/>
          <p:cNvSpPr/>
          <p:nvPr/>
        </p:nvSpPr>
        <p:spPr>
          <a:xfrm>
            <a:off x="311150" y="7588250"/>
            <a:ext cx="8517188" cy="2246769"/>
          </a:xfrm>
          <a:prstGeom prst="rect">
            <a:avLst/>
          </a:prstGeom>
        </p:spPr>
        <p:txBody>
          <a:bodyPr wrap="square">
            <a:spAutoFit/>
          </a:bodyPr>
          <a:lstStyle/>
          <a:p>
            <a:pPr marL="457200" indent="-457200">
              <a:buFont typeface="Arial" panose="020B0604020202020204" pitchFamily="34" charset="0"/>
              <a:buChar char="•"/>
            </a:pPr>
            <a:r>
              <a:rPr lang="en-US" sz="2800" b="1" dirty="0"/>
              <a:t>Frameworks and Tools:</a:t>
            </a:r>
            <a:r>
              <a:rPr lang="en-US" sz="2800" dirty="0"/>
              <a:t> The system features a rich graphical interface for users. JDBC (Java Database Connectivity) is used for seamless interaction between the Java application and the SQL database.</a:t>
            </a:r>
            <a:r>
              <a:rPr lang="en-US" sz="2800" dirty="0" smtClean="0"/>
              <a:t>. </a:t>
            </a:r>
            <a:endParaRPr lang="en-US" sz="2800" dirty="0"/>
          </a:p>
        </p:txBody>
      </p:sp>
      <p:sp>
        <p:nvSpPr>
          <p:cNvPr id="3" name="Rectangle 1"/>
          <p:cNvSpPr>
            <a:spLocks noChangeArrowheads="1"/>
          </p:cNvSpPr>
          <p:nvPr/>
        </p:nvSpPr>
        <p:spPr bwMode="auto">
          <a:xfrm>
            <a:off x="0" y="0"/>
            <a:ext cx="6405563"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smtClean="0">
                <a:ln>
                  <a:noFill/>
                </a:ln>
                <a:solidFill>
                  <a:schemeClr val="tx1"/>
                </a:solidFill>
                <a:effectLst/>
                <a:latin typeface="Arial" panose="020B0604020202020204" pitchFamily="34" charset="0"/>
              </a:rPr>
              <a:t>Frameworks and Tools:</a:t>
            </a:r>
            <a:r>
              <a:rPr kumimoji="0" lang="en-US" altLang="en-US" sz="1800" b="0" i="0" u="none" strike="noStrike" cap="none" normalizeH="0" baseline="0" smtClean="0">
                <a:ln>
                  <a:noFill/>
                </a:ln>
                <a:solidFill>
                  <a:schemeClr val="tx1"/>
                </a:solidFill>
                <a:effectLst/>
                <a:latin typeface="Arial" panose="020B0604020202020204" pitchFamily="34" charset="0"/>
              </a:rPr>
              <a:t> The system features a rich graphical interface for users. JDBC (Java Database Connectivity) is used for seamless interaction between the Java application and the SQL database.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var(--font-sans)"/>
              </a:rPr>
              <a:t/>
            </a:r>
            <a:br>
              <a:rPr kumimoji="0" lang="en-US" altLang="en-US" sz="1800" b="0" i="0" u="none" strike="noStrike" cap="none" normalizeH="0" baseline="0" smtClean="0">
                <a:ln>
                  <a:noFill/>
                </a:ln>
                <a:solidFill>
                  <a:schemeClr val="tx1"/>
                </a:solidFill>
                <a:effectLst/>
                <a:latin typeface="var(--font-sans)"/>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 name="Rectangle 2"/>
          <p:cNvSpPr>
            <a:spLocks noChangeArrowheads="1"/>
          </p:cNvSpPr>
          <p:nvPr/>
        </p:nvSpPr>
        <p:spPr bwMode="auto">
          <a:xfrm>
            <a:off x="152400" y="152400"/>
            <a:ext cx="6405563"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smtClean="0">
                <a:ln>
                  <a:noFill/>
                </a:ln>
                <a:solidFill>
                  <a:schemeClr val="tx1"/>
                </a:solidFill>
                <a:effectLst/>
                <a:latin typeface="Arial" panose="020B0604020202020204" pitchFamily="34" charset="0"/>
              </a:rPr>
              <a:t>Frameworks and Tools:</a:t>
            </a:r>
            <a:r>
              <a:rPr kumimoji="0" lang="en-US" altLang="en-US" sz="1800" b="0" i="0" u="none" strike="noStrike" cap="none" normalizeH="0" baseline="0" smtClean="0">
                <a:ln>
                  <a:noFill/>
                </a:ln>
                <a:solidFill>
                  <a:schemeClr val="tx1"/>
                </a:solidFill>
                <a:effectLst/>
                <a:latin typeface="Arial" panose="020B0604020202020204" pitchFamily="34" charset="0"/>
              </a:rPr>
              <a:t> The system features a rich graphical interface for users. JDBC (Java Database Connectivity) is used for seamless interaction between the Java application and the SQL database.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var(--font-sans)"/>
              </a:rPr>
              <a:t/>
            </a:r>
            <a:br>
              <a:rPr kumimoji="0" lang="en-US" altLang="en-US" sz="1800" b="0" i="0" u="none" strike="noStrike" cap="none" normalizeH="0" baseline="0" smtClean="0">
                <a:ln>
                  <a:noFill/>
                </a:ln>
                <a:solidFill>
                  <a:schemeClr val="tx1"/>
                </a:solidFill>
                <a:effectLst/>
                <a:latin typeface="var(--font-sans)"/>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1" name="Rectangle 3"/>
          <p:cNvSpPr>
            <a:spLocks noChangeArrowheads="1"/>
          </p:cNvSpPr>
          <p:nvPr/>
        </p:nvSpPr>
        <p:spPr bwMode="auto">
          <a:xfrm>
            <a:off x="304800" y="304800"/>
            <a:ext cx="6405563" cy="457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1" i="0" u="none" strike="noStrike" cap="none" normalizeH="0" baseline="0" smtClean="0">
                <a:ln>
                  <a:noFill/>
                </a:ln>
                <a:solidFill>
                  <a:schemeClr val="tx1"/>
                </a:solidFill>
                <a:effectLst/>
                <a:latin typeface="Arial" panose="020B0604020202020204" pitchFamily="34" charset="0"/>
              </a:rPr>
              <a:t>Database Management:</a:t>
            </a:r>
            <a:r>
              <a:rPr kumimoji="0" lang="en-US" altLang="en-US" sz="1800" b="0" i="0" u="none" strike="noStrike" cap="none" normalizeH="0" baseline="0" smtClean="0">
                <a:ln>
                  <a:noFill/>
                </a:ln>
                <a:solidFill>
                  <a:schemeClr val="tx1"/>
                </a:solidFill>
                <a:effectLst/>
                <a:latin typeface="Arial" panose="020B0604020202020204" pitchFamily="34" charset="0"/>
              </a:rPr>
              <a:t> SQL is used for data storage and management, allowing for complex queries and ensuring data integrity, which is essential for maintaining hotel records.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smtClean="0">
                <a:ln>
                  <a:noFill/>
                </a:ln>
                <a:solidFill>
                  <a:schemeClr val="tx1"/>
                </a:solidFill>
                <a:effectLst/>
                <a:latin typeface="var(--font-sans)"/>
              </a:rPr>
              <a:t/>
            </a:r>
            <a:br>
              <a:rPr kumimoji="0" lang="en-US" altLang="en-US" sz="1800" b="0" i="0" u="none" strike="noStrike" cap="none" normalizeH="0" baseline="0" smtClean="0">
                <a:ln>
                  <a:noFill/>
                </a:ln>
                <a:solidFill>
                  <a:schemeClr val="tx1"/>
                </a:solidFill>
                <a:effectLst/>
                <a:latin typeface="var(--font-sans)"/>
              </a:rPr>
            </a:b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Tree>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615950" y="-130479"/>
            <a:ext cx="9917749" cy="2062744"/>
          </a:xfrm>
          <a:prstGeom prst="rect">
            <a:avLst/>
          </a:prstGeom>
        </p:spPr>
        <p:txBody>
          <a:bodyPr vert="horz" wrap="square" lIns="0" tIns="15875" rIns="0" bIns="0" rtlCol="0">
            <a:spAutoFit/>
          </a:bodyPr>
          <a:lstStyle/>
          <a:p>
            <a:pPr marL="12700">
              <a:lnSpc>
                <a:spcPct val="100000"/>
              </a:lnSpc>
              <a:spcBef>
                <a:spcPts val="125"/>
              </a:spcBef>
            </a:pPr>
            <a:r>
              <a:rPr sz="6650" spc="65" dirty="0" smtClean="0">
                <a:solidFill>
                  <a:srgbClr val="000000"/>
                </a:solidFill>
              </a:rPr>
              <a:t>Beneﬁts</a:t>
            </a:r>
            <a:r>
              <a:rPr lang="en-US" sz="6650" spc="65" dirty="0" smtClean="0">
                <a:solidFill>
                  <a:srgbClr val="000000"/>
                </a:solidFill>
              </a:rPr>
              <a:t> And Future Enhancement </a:t>
            </a:r>
            <a:endParaRPr sz="6650" dirty="0"/>
          </a:p>
        </p:txBody>
      </p:sp>
      <p:sp>
        <p:nvSpPr>
          <p:cNvPr id="3" name="object 3"/>
          <p:cNvSpPr txBox="1"/>
          <p:nvPr/>
        </p:nvSpPr>
        <p:spPr>
          <a:xfrm>
            <a:off x="619659" y="2586849"/>
            <a:ext cx="7799705" cy="6449201"/>
          </a:xfrm>
          <a:prstGeom prst="rect">
            <a:avLst/>
          </a:prstGeom>
        </p:spPr>
        <p:txBody>
          <a:bodyPr vert="horz" wrap="square" lIns="0" tIns="15875" rIns="0" bIns="0" rtlCol="0">
            <a:spAutoFit/>
          </a:bodyPr>
          <a:lstStyle/>
          <a:p>
            <a:pPr marL="12700" marR="5080" indent="-635" algn="just">
              <a:lnSpc>
                <a:spcPct val="117300"/>
              </a:lnSpc>
              <a:spcBef>
                <a:spcPts val="125"/>
              </a:spcBef>
            </a:pPr>
            <a:r>
              <a:rPr lang="en-US" sz="4000" dirty="0"/>
              <a:t>The Hotel Management System enhances operational efficiency by automating tasks, reducing manual errors. It improves user experience with an intuitive interface for staff and guests, and its centralized database provides easy access to critical information for better decision-making.</a:t>
            </a:r>
            <a:endParaRPr sz="4000" dirty="0">
              <a:latin typeface="Calibri"/>
              <a:cs typeface="Calibri"/>
            </a:endParaRPr>
          </a:p>
        </p:txBody>
      </p:sp>
      <p:pic>
        <p:nvPicPr>
          <p:cNvPr id="4" name="object 4"/>
          <p:cNvPicPr/>
          <p:nvPr/>
        </p:nvPicPr>
        <p:blipFill>
          <a:blip r:embed="rId3" cstate="print"/>
          <a:stretch>
            <a:fillRect/>
          </a:stretch>
        </p:blipFill>
        <p:spPr>
          <a:xfrm>
            <a:off x="9144000" y="1"/>
            <a:ext cx="9143847" cy="10286847"/>
          </a:xfrm>
          <a:prstGeom prst="rect">
            <a:avLst/>
          </a:prstGeom>
        </p:spPr>
      </p:pic>
    </p:spTree>
  </p:cSld>
  <p:clrMapOvr>
    <a:masterClrMapping/>
  </p:clrMapOvr>
  <mc:AlternateContent xmlns:mc="http://schemas.openxmlformats.org/markup-compatibility/2006">
    <mc:Choice xmlns:p14="http://schemas.microsoft.com/office/powerpoint/2010/main" xmlns="" Requires="p14">
      <p:transition spd="slow" p14:dur="1600">
        <p14:gallery dir="l"/>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object 4"/>
          <p:cNvPicPr/>
          <p:nvPr/>
        </p:nvPicPr>
        <p:blipFill>
          <a:blip r:embed="rId3" cstate="print">
            <a:extLst>
              <a:ext uri="{28A0092B-C50C-407E-A947-70E740481C1C}">
                <a14:useLocalDpi xmlns:a14="http://schemas.microsoft.com/office/drawing/2010/main" xmlns="" val="0"/>
              </a:ext>
            </a:extLst>
          </a:blip>
          <a:stretch>
            <a:fillRect/>
          </a:stretch>
        </p:blipFill>
        <p:spPr>
          <a:xfrm>
            <a:off x="8921750" y="0"/>
            <a:ext cx="9143847" cy="10560050"/>
          </a:xfrm>
          <a:prstGeom prst="rect">
            <a:avLst/>
          </a:prstGeom>
        </p:spPr>
      </p:pic>
      <p:sp>
        <p:nvSpPr>
          <p:cNvPr id="2" name="object 2"/>
          <p:cNvSpPr txBox="1">
            <a:spLocks noGrp="1"/>
          </p:cNvSpPr>
          <p:nvPr>
            <p:ph type="title"/>
          </p:nvPr>
        </p:nvSpPr>
        <p:spPr>
          <a:xfrm>
            <a:off x="539750" y="224263"/>
            <a:ext cx="9917749" cy="1039387"/>
          </a:xfrm>
          <a:prstGeom prst="rect">
            <a:avLst/>
          </a:prstGeom>
        </p:spPr>
        <p:txBody>
          <a:bodyPr vert="horz" wrap="square" lIns="0" tIns="15875" rIns="0" bIns="0" rtlCol="0">
            <a:spAutoFit/>
          </a:bodyPr>
          <a:lstStyle/>
          <a:p>
            <a:pPr marL="12700">
              <a:lnSpc>
                <a:spcPct val="100000"/>
              </a:lnSpc>
              <a:spcBef>
                <a:spcPts val="125"/>
              </a:spcBef>
            </a:pPr>
            <a:r>
              <a:rPr lang="en-US" sz="6650" spc="65" dirty="0">
                <a:solidFill>
                  <a:srgbClr val="000000"/>
                </a:solidFill>
              </a:rPr>
              <a:t>Future Enhancement </a:t>
            </a:r>
            <a:endParaRPr sz="6650" dirty="0"/>
          </a:p>
        </p:txBody>
      </p:sp>
      <p:sp>
        <p:nvSpPr>
          <p:cNvPr id="3" name="object 3"/>
          <p:cNvSpPr txBox="1"/>
          <p:nvPr/>
        </p:nvSpPr>
        <p:spPr>
          <a:xfrm>
            <a:off x="619659" y="2101893"/>
            <a:ext cx="7997291" cy="6930231"/>
          </a:xfrm>
          <a:prstGeom prst="rect">
            <a:avLst/>
          </a:prstGeom>
        </p:spPr>
        <p:txBody>
          <a:bodyPr vert="horz" wrap="square" lIns="0" tIns="15875" rIns="0" bIns="0" rtlCol="0">
            <a:spAutoFit/>
          </a:bodyPr>
          <a:lstStyle/>
          <a:p>
            <a:pPr marL="12700" marR="5080" indent="-635" algn="just">
              <a:lnSpc>
                <a:spcPct val="117300"/>
              </a:lnSpc>
              <a:spcBef>
                <a:spcPts val="125"/>
              </a:spcBef>
            </a:pPr>
            <a:r>
              <a:rPr lang="en-US" sz="3200" dirty="0" smtClean="0"/>
              <a:t>we </a:t>
            </a:r>
            <a:r>
              <a:rPr lang="en-US" sz="3200" dirty="0"/>
              <a:t>envision several enhancements to improve the system. Developing a mobile application would enable guests to book and manage reservations on </a:t>
            </a:r>
            <a:r>
              <a:rPr lang="en-US" sz="3200" dirty="0" smtClean="0"/>
              <a:t>their smartphones</a:t>
            </a:r>
            <a:r>
              <a:rPr lang="en-US" sz="3200" dirty="0"/>
              <a:t>. Integrating payment gateways would streamline online transactions, enhancing the guest experience. Additionally, an analytics dashboard could offer insights into occupancy rates and revenue trends, empowering hotel management to make informed, data-driven decisions.</a:t>
            </a:r>
            <a:endParaRPr sz="3200" dirty="0">
              <a:latin typeface="Calibri"/>
              <a:cs typeface="Calibri"/>
            </a:endParaRPr>
          </a:p>
        </p:txBody>
      </p:sp>
    </p:spTree>
    <p:extLst>
      <p:ext uri="{BB962C8B-B14F-4D97-AF65-F5344CB8AC3E}">
        <p14:creationId xmlns:p14="http://schemas.microsoft.com/office/powerpoint/2010/main" xmlns="" val="1442096880"/>
      </p:ext>
    </p:extLst>
  </p:cSld>
  <p:clrMapOvr>
    <a:masterClrMapping/>
  </p:clrMapOvr>
  <mc:AlternateContent xmlns:mc="http://schemas.openxmlformats.org/markup-compatibility/2006">
    <mc:Choice xmlns:p14="http://schemas.microsoft.com/office/powerpoint/2010/main" xmlns=""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87</TotalTime>
  <Words>445</Words>
  <Application>Microsoft Office PowerPoint</Application>
  <PresentationFormat>Custom</PresentationFormat>
  <Paragraphs>51</Paragraphs>
  <Slides>11</Slides>
  <Notes>6</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Slide 1</vt:lpstr>
      <vt:lpstr>Slide 2</vt:lpstr>
      <vt:lpstr>Slide 3</vt:lpstr>
      <vt:lpstr>Analysis of the System</vt:lpstr>
      <vt:lpstr>Key Features:</vt:lpstr>
      <vt:lpstr>Implementation Strategies</vt:lpstr>
      <vt:lpstr>Technology Stack</vt:lpstr>
      <vt:lpstr>Beneﬁts And Future Enhancement </vt:lpstr>
      <vt:lpstr>Future Enhancement </vt:lpstr>
      <vt:lpstr>Conclusion and Future Outlook</vt:lpstr>
      <vt:lpstr>Thank you !</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NCB</dc:creator>
  <cp:lastModifiedBy>hp</cp:lastModifiedBy>
  <cp:revision>14</cp:revision>
  <dcterms:created xsi:type="dcterms:W3CDTF">2025-02-07T07:23:27Z</dcterms:created>
  <dcterms:modified xsi:type="dcterms:W3CDTF">2025-02-21T07:24:12Z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2024-09-28T00:00:00Z</vt:filetime>
  </property>
  <property fmtid="{D5CDD505-2E9C-101B-9397-08002B2CF9AE}" pid="3" name="Creator">
    <vt:lpwstr>Chromium</vt:lpwstr>
  </property>
  <property fmtid="{D5CDD505-2E9C-101B-9397-08002B2CF9AE}" pid="4" name="LastSaved">
    <vt:filetime>2025-02-07T00:00:00Z</vt:filetime>
  </property>
  <property fmtid="{D5CDD505-2E9C-101B-9397-08002B2CF9AE}" pid="5" name="Producer">
    <vt:lpwstr>GPL Ghostscript 10.02.0</vt:lpwstr>
  </property>
</Properties>
</file>